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60" r:id="rId5"/>
    <p:sldId id="261" r:id="rId6"/>
    <p:sldId id="262" r:id="rId7"/>
    <p:sldId id="263" r:id="rId8"/>
    <p:sldId id="264" r:id="rId9"/>
    <p:sldId id="265"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BE0C507-6EBC-42BC-A486-9C5EF45D0924}" v="457" dt="2022-08-10T09:18:08.78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6" d="100"/>
          <a:sy n="66" d="100"/>
        </p:scale>
        <p:origin x="668" y="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[loan.csv]Sheet2!PivotTable2</c:name>
    <c:fmtId val="50"/>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clustered"/>
        <c:varyColors val="0"/>
        <c:ser>
          <c:idx val="0"/>
          <c:order val="0"/>
          <c:tx>
            <c:strRef>
              <c:f>Sheet2!$B$3</c:f>
              <c:strCache>
                <c:ptCount val="1"/>
                <c:pt idx="0">
                  <c:v>Total</c:v>
                </c:pt>
              </c:strCache>
            </c:strRef>
          </c:tx>
          <c:spPr>
            <a:solidFill>
              <a:schemeClr val="accent1"/>
            </a:solidFill>
            <a:ln>
              <a:noFill/>
            </a:ln>
            <a:effectLst/>
          </c:spPr>
          <c:invertIfNegative val="0"/>
          <c:cat>
            <c:multiLvlStrRef>
              <c:f>Sheet2!$A$4:$A$20</c:f>
              <c:multiLvlStrCache>
                <c:ptCount val="14"/>
                <c:lvl>
                  <c:pt idx="0">
                    <c:v>A</c:v>
                  </c:pt>
                  <c:pt idx="1">
                    <c:v>B</c:v>
                  </c:pt>
                  <c:pt idx="2">
                    <c:v>C</c:v>
                  </c:pt>
                  <c:pt idx="3">
                    <c:v>D</c:v>
                  </c:pt>
                  <c:pt idx="4">
                    <c:v>E</c:v>
                  </c:pt>
                  <c:pt idx="5">
                    <c:v>F</c:v>
                  </c:pt>
                  <c:pt idx="6">
                    <c:v>G</c:v>
                  </c:pt>
                  <c:pt idx="7">
                    <c:v>A</c:v>
                  </c:pt>
                  <c:pt idx="8">
                    <c:v>B</c:v>
                  </c:pt>
                  <c:pt idx="9">
                    <c:v>C</c:v>
                  </c:pt>
                  <c:pt idx="10">
                    <c:v>D</c:v>
                  </c:pt>
                  <c:pt idx="11">
                    <c:v>E</c:v>
                  </c:pt>
                  <c:pt idx="12">
                    <c:v>F</c:v>
                  </c:pt>
                  <c:pt idx="13">
                    <c:v>G</c:v>
                  </c:pt>
                </c:lvl>
                <c:lvl>
                  <c:pt idx="0">
                    <c:v>Charged Off</c:v>
                  </c:pt>
                  <c:pt idx="7">
                    <c:v>Fully Paid</c:v>
                  </c:pt>
                </c:lvl>
              </c:multiLvlStrCache>
            </c:multiLvlStrRef>
          </c:cat>
          <c:val>
            <c:numRef>
              <c:f>Sheet2!$B$4:$B$20</c:f>
              <c:numCache>
                <c:formatCode>General</c:formatCode>
                <c:ptCount val="14"/>
                <c:pt idx="0">
                  <c:v>602</c:v>
                </c:pt>
                <c:pt idx="1">
                  <c:v>1425</c:v>
                </c:pt>
                <c:pt idx="2">
                  <c:v>1347</c:v>
                </c:pt>
                <c:pt idx="3">
                  <c:v>1118</c:v>
                </c:pt>
                <c:pt idx="4">
                  <c:v>715</c:v>
                </c:pt>
                <c:pt idx="5">
                  <c:v>319</c:v>
                </c:pt>
                <c:pt idx="6">
                  <c:v>101</c:v>
                </c:pt>
                <c:pt idx="7">
                  <c:v>9443</c:v>
                </c:pt>
                <c:pt idx="8">
                  <c:v>10250</c:v>
                </c:pt>
                <c:pt idx="9">
                  <c:v>6487</c:v>
                </c:pt>
                <c:pt idx="10">
                  <c:v>3967</c:v>
                </c:pt>
                <c:pt idx="11">
                  <c:v>1948</c:v>
                </c:pt>
                <c:pt idx="12">
                  <c:v>657</c:v>
                </c:pt>
                <c:pt idx="13">
                  <c:v>198</c:v>
                </c:pt>
              </c:numCache>
            </c:numRef>
          </c:val>
          <c:extLst>
            <c:ext xmlns:c16="http://schemas.microsoft.com/office/drawing/2014/chart" uri="{C3380CC4-5D6E-409C-BE32-E72D297353CC}">
              <c16:uniqueId val="{00000000-465D-4902-AEEA-231BD6302057}"/>
            </c:ext>
          </c:extLst>
        </c:ser>
        <c:dLbls>
          <c:showLegendKey val="0"/>
          <c:showVal val="0"/>
          <c:showCatName val="0"/>
          <c:showSerName val="0"/>
          <c:showPercent val="0"/>
          <c:showBubbleSize val="0"/>
        </c:dLbls>
        <c:gapWidth val="219"/>
        <c:overlap val="-27"/>
        <c:axId val="1284995711"/>
        <c:axId val="1284994463"/>
      </c:barChart>
      <c:catAx>
        <c:axId val="1284995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4994463"/>
        <c:crosses val="autoZero"/>
        <c:auto val="1"/>
        <c:lblAlgn val="ctr"/>
        <c:lblOffset val="100"/>
        <c:noMultiLvlLbl val="0"/>
      </c:catAx>
      <c:valAx>
        <c:axId val="1284994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4995711"/>
        <c:crosses val="autoZero"/>
        <c:crossBetween val="between"/>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pivotSource>
    <c:name>[loan.csv]Sheet2!PivotTable2</c:name>
    <c:fmtId val="85"/>
  </c:pivotSource>
  <c:chart>
    <c:title>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dLbl>
          <c:idx val="0"/>
          <c:showLegendKey val="0"/>
          <c:showVal val="0"/>
          <c:showCatName val="0"/>
          <c:showSerName val="0"/>
          <c:showPercent val="0"/>
          <c:showBubbleSize val="0"/>
          <c:extLst>
            <c:ext xmlns:c15="http://schemas.microsoft.com/office/drawing/2012/chart" uri="{CE6537A1-D6FC-4f65-9D91-7224C49458BB}"/>
          </c:extLst>
        </c:dLbl>
      </c:pivotFmt>
      <c:pivotFmt>
        <c:idx val="1"/>
        <c:dLbl>
          <c:idx val="0"/>
          <c:showLegendKey val="0"/>
          <c:showVal val="0"/>
          <c:showCatName val="0"/>
          <c:showSerName val="0"/>
          <c:showPercent val="0"/>
          <c:showBubbleSize val="0"/>
          <c:extLst>
            <c:ext xmlns:c15="http://schemas.microsoft.com/office/drawing/2012/chart" uri="{CE6537A1-D6FC-4f65-9D91-7224C49458BB}"/>
          </c:extLst>
        </c:dLbl>
      </c:pivotFmt>
      <c:pivotFmt>
        <c:idx val="2"/>
        <c:dLbl>
          <c:idx val="0"/>
          <c:showLegendKey val="0"/>
          <c:showVal val="0"/>
          <c:showCatName val="0"/>
          <c:showSerName val="0"/>
          <c:showPercent val="0"/>
          <c:showBubbleSize val="0"/>
          <c:extLst>
            <c:ext xmlns:c15="http://schemas.microsoft.com/office/drawing/2012/chart" uri="{CE6537A1-D6FC-4f65-9D91-7224C49458BB}"/>
          </c:extLst>
        </c:dLbl>
      </c:pivotFmt>
      <c:pivotFmt>
        <c:idx val="3"/>
        <c:dLbl>
          <c:idx val="0"/>
          <c:showLegendKey val="0"/>
          <c:showVal val="0"/>
          <c:showCatName val="0"/>
          <c:showSerName val="0"/>
          <c:showPercent val="0"/>
          <c:showBubbleSize val="0"/>
          <c:extLst>
            <c:ext xmlns:c15="http://schemas.microsoft.com/office/drawing/2012/chart" uri="{CE6537A1-D6FC-4f65-9D91-7224C49458BB}"/>
          </c:extLst>
        </c:dLbl>
      </c:pivotFmt>
      <c:pivotFmt>
        <c:idx val="4"/>
        <c:dLbl>
          <c:idx val="0"/>
          <c:showLegendKey val="0"/>
          <c:showVal val="0"/>
          <c:showCatName val="0"/>
          <c:showSerName val="0"/>
          <c:showPercent val="0"/>
          <c:showBubbleSize val="0"/>
          <c:extLst>
            <c:ext xmlns:c15="http://schemas.microsoft.com/office/drawing/2012/chart" uri="{CE6537A1-D6FC-4f65-9D91-7224C49458BB}"/>
          </c:extLst>
        </c:dLbl>
      </c:pivotFmt>
      <c:pivotFmt>
        <c:idx val="5"/>
        <c:dLbl>
          <c:idx val="0"/>
          <c:showLegendKey val="0"/>
          <c:showVal val="0"/>
          <c:showCatName val="0"/>
          <c:showSerName val="0"/>
          <c:showPercent val="0"/>
          <c:showBubbleSize val="0"/>
          <c:extLst>
            <c:ext xmlns:c15="http://schemas.microsoft.com/office/drawing/2012/chart" uri="{CE6537A1-D6FC-4f65-9D91-7224C49458BB}"/>
          </c:extLst>
        </c:dLbl>
      </c:pivotFmt>
      <c:pivotFmt>
        <c:idx val="6"/>
        <c:dLbl>
          <c:idx val="0"/>
          <c:showLegendKey val="0"/>
          <c:showVal val="0"/>
          <c:showCatName val="0"/>
          <c:showSerName val="0"/>
          <c:showPercent val="0"/>
          <c:showBubbleSize val="0"/>
          <c:extLst>
            <c:ext xmlns:c15="http://schemas.microsoft.com/office/drawing/2012/chart" uri="{CE6537A1-D6FC-4f65-9D91-7224C49458BB}"/>
          </c:extLst>
        </c:dLbl>
      </c:pivotFmt>
      <c:pivotFmt>
        <c:idx val="7"/>
        <c:dLbl>
          <c:idx val="0"/>
          <c:showLegendKey val="0"/>
          <c:showVal val="0"/>
          <c:showCatName val="0"/>
          <c:showSerName val="0"/>
          <c:showPercent val="0"/>
          <c:showBubbleSize val="0"/>
          <c:extLst>
            <c:ext xmlns:c15="http://schemas.microsoft.com/office/drawing/2012/chart" uri="{CE6537A1-D6FC-4f65-9D91-7224C49458BB}"/>
          </c:extLst>
        </c:dLbl>
      </c:pivotFmt>
      <c:pivotFmt>
        <c:idx val="8"/>
        <c:dLbl>
          <c:idx val="0"/>
          <c:showLegendKey val="0"/>
          <c:showVal val="0"/>
          <c:showCatName val="0"/>
          <c:showSerName val="0"/>
          <c:showPercent val="0"/>
          <c:showBubbleSize val="0"/>
          <c:extLst>
            <c:ext xmlns:c15="http://schemas.microsoft.com/office/drawing/2012/chart" uri="{CE6537A1-D6FC-4f65-9D91-7224C49458BB}"/>
          </c:extLst>
        </c:dLbl>
      </c:pivotFmt>
      <c:pivotFmt>
        <c:idx val="9"/>
        <c:dLbl>
          <c:idx val="0"/>
          <c:showLegendKey val="0"/>
          <c:showVal val="0"/>
          <c:showCatName val="0"/>
          <c:showSerName val="0"/>
          <c:showPercent val="0"/>
          <c:showBubbleSize val="0"/>
          <c:extLst>
            <c:ext xmlns:c15="http://schemas.microsoft.com/office/drawing/2012/chart" uri="{CE6537A1-D6FC-4f65-9D91-7224C49458BB}"/>
          </c:extLst>
        </c:dLbl>
      </c:pivotFmt>
      <c:pivotFmt>
        <c:idx val="10"/>
        <c:dLbl>
          <c:idx val="0"/>
          <c:showLegendKey val="0"/>
          <c:showVal val="0"/>
          <c:showCatName val="0"/>
          <c:showSerName val="0"/>
          <c:showPercent val="0"/>
          <c:showBubbleSize val="0"/>
          <c:extLst>
            <c:ext xmlns:c15="http://schemas.microsoft.com/office/drawing/2012/chart" uri="{CE6537A1-D6FC-4f65-9D91-7224C49458BB}"/>
          </c:extLst>
        </c:dLbl>
      </c:pivotFmt>
      <c:pivotFmt>
        <c:idx val="11"/>
        <c:dLbl>
          <c:idx val="0"/>
          <c:showLegendKey val="0"/>
          <c:showVal val="0"/>
          <c:showCatName val="0"/>
          <c:showSerName val="0"/>
          <c:showPercent val="0"/>
          <c:showBubbleSize val="0"/>
          <c:extLst>
            <c:ext xmlns:c15="http://schemas.microsoft.com/office/drawing/2012/chart" uri="{CE6537A1-D6FC-4f65-9D91-7224C49458BB}"/>
          </c:extLst>
        </c:dLbl>
      </c:pivotFmt>
      <c:pivotFmt>
        <c:idx val="12"/>
        <c:dLbl>
          <c:idx val="0"/>
          <c:showLegendKey val="0"/>
          <c:showVal val="0"/>
          <c:showCatName val="0"/>
          <c:showSerName val="0"/>
          <c:showPercent val="0"/>
          <c:showBubbleSize val="0"/>
          <c:extLst>
            <c:ext xmlns:c15="http://schemas.microsoft.com/office/drawing/2012/chart" uri="{CE6537A1-D6FC-4f65-9D91-7224C49458BB}"/>
          </c:extLst>
        </c:dLbl>
      </c:pivotFmt>
      <c:pivotFmt>
        <c:idx val="13"/>
        <c:dLbl>
          <c:idx val="0"/>
          <c:showLegendKey val="0"/>
          <c:showVal val="0"/>
          <c:showCatName val="0"/>
          <c:showSerName val="0"/>
          <c:showPercent val="0"/>
          <c:showBubbleSize val="0"/>
          <c:extLst>
            <c:ext xmlns:c15="http://schemas.microsoft.com/office/drawing/2012/chart" uri="{CE6537A1-D6FC-4f65-9D91-7224C49458BB}"/>
          </c:extLst>
        </c:dLbl>
      </c:pivotFmt>
      <c:pivotFmt>
        <c:idx val="14"/>
        <c:dLbl>
          <c:idx val="0"/>
          <c:showLegendKey val="0"/>
          <c:showVal val="0"/>
          <c:showCatName val="0"/>
          <c:showSerName val="0"/>
          <c:showPercent val="0"/>
          <c:showBubbleSize val="0"/>
          <c:extLst>
            <c:ext xmlns:c15="http://schemas.microsoft.com/office/drawing/2012/chart" uri="{CE6537A1-D6FC-4f65-9D91-7224C49458BB}"/>
          </c:extLst>
        </c:dLbl>
      </c:pivotFmt>
      <c:pivotFmt>
        <c:idx val="15"/>
        <c:dLbl>
          <c:idx val="0"/>
          <c:showLegendKey val="0"/>
          <c:showVal val="0"/>
          <c:showCatName val="0"/>
          <c:showSerName val="0"/>
          <c:showPercent val="0"/>
          <c:showBubbleSize val="0"/>
          <c:extLst>
            <c:ext xmlns:c15="http://schemas.microsoft.com/office/drawing/2012/chart" uri="{CE6537A1-D6FC-4f65-9D91-7224C49458BB}"/>
          </c:extLst>
        </c:dLbl>
      </c:pivotFmt>
      <c:pivotFmt>
        <c:idx val="16"/>
        <c:dLbl>
          <c:idx val="0"/>
          <c:showLegendKey val="0"/>
          <c:showVal val="0"/>
          <c:showCatName val="0"/>
          <c:showSerName val="0"/>
          <c:showPercent val="0"/>
          <c:showBubbleSize val="0"/>
          <c:extLst>
            <c:ext xmlns:c15="http://schemas.microsoft.com/office/drawing/2012/chart" uri="{CE6537A1-D6FC-4f65-9D91-7224C49458BB}"/>
          </c:extLst>
        </c:dLbl>
      </c:pivotFmt>
      <c:pivotFmt>
        <c:idx val="17"/>
        <c:dLbl>
          <c:idx val="0"/>
          <c:showLegendKey val="0"/>
          <c:showVal val="0"/>
          <c:showCatName val="0"/>
          <c:showSerName val="0"/>
          <c:showPercent val="0"/>
          <c:showBubbleSize val="0"/>
          <c:extLst>
            <c:ext xmlns:c15="http://schemas.microsoft.com/office/drawing/2012/chart" uri="{CE6537A1-D6FC-4f65-9D91-7224C49458BB}"/>
          </c:extLst>
        </c:dLbl>
      </c:pivotFmt>
      <c:pivotFmt>
        <c:idx val="18"/>
        <c:dLbl>
          <c:idx val="0"/>
          <c:showLegendKey val="0"/>
          <c:showVal val="0"/>
          <c:showCatName val="0"/>
          <c:showSerName val="0"/>
          <c:showPercent val="0"/>
          <c:showBubbleSize val="0"/>
          <c:extLst>
            <c:ext xmlns:c15="http://schemas.microsoft.com/office/drawing/2012/chart" uri="{CE6537A1-D6FC-4f65-9D91-7224C49458BB}"/>
          </c:extLst>
        </c:dLbl>
      </c:pivotFmt>
      <c:pivotFmt>
        <c:idx val="19"/>
        <c:dLbl>
          <c:idx val="0"/>
          <c:showLegendKey val="0"/>
          <c:showVal val="0"/>
          <c:showCatName val="0"/>
          <c:showSerName val="0"/>
          <c:showPercent val="0"/>
          <c:showBubbleSize val="0"/>
          <c:extLst>
            <c:ext xmlns:c15="http://schemas.microsoft.com/office/drawing/2012/chart" uri="{CE6537A1-D6FC-4f65-9D91-7224C49458BB}"/>
          </c:extLst>
        </c:dLbl>
      </c:pivotFmt>
      <c:pivotFmt>
        <c:idx val="20"/>
        <c:dLbl>
          <c:idx val="0"/>
          <c:showLegendKey val="0"/>
          <c:showVal val="0"/>
          <c:showCatName val="0"/>
          <c:showSerName val="0"/>
          <c:showPercent val="0"/>
          <c:showBubbleSize val="0"/>
          <c:extLst>
            <c:ext xmlns:c15="http://schemas.microsoft.com/office/drawing/2012/chart" uri="{CE6537A1-D6FC-4f65-9D91-7224C49458BB}"/>
          </c:extLst>
        </c:dLbl>
      </c:pivotFmt>
      <c:pivotFmt>
        <c:idx val="21"/>
        <c:dLbl>
          <c:idx val="0"/>
          <c:showLegendKey val="0"/>
          <c:showVal val="0"/>
          <c:showCatName val="0"/>
          <c:showSerName val="0"/>
          <c:showPercent val="0"/>
          <c:showBubbleSize val="0"/>
          <c:extLst>
            <c:ext xmlns:c15="http://schemas.microsoft.com/office/drawing/2012/chart" uri="{CE6537A1-D6FC-4f65-9D91-7224C49458BB}"/>
          </c:extLst>
        </c:dLbl>
      </c:pivotFmt>
      <c:pivotFmt>
        <c:idx val="22"/>
        <c:dLbl>
          <c:idx val="0"/>
          <c:showLegendKey val="0"/>
          <c:showVal val="0"/>
          <c:showCatName val="0"/>
          <c:showSerName val="0"/>
          <c:showPercent val="0"/>
          <c:showBubbleSize val="0"/>
          <c:extLst>
            <c:ext xmlns:c15="http://schemas.microsoft.com/office/drawing/2012/chart" uri="{CE6537A1-D6FC-4f65-9D91-7224C49458BB}"/>
          </c:extLst>
        </c:dLbl>
      </c:pivotFmt>
      <c:pivotFmt>
        <c:idx val="23"/>
        <c:dLbl>
          <c:idx val="0"/>
          <c:showLegendKey val="0"/>
          <c:showVal val="0"/>
          <c:showCatName val="0"/>
          <c:showSerName val="0"/>
          <c:showPercent val="0"/>
          <c:showBubbleSize val="0"/>
          <c:extLst>
            <c:ext xmlns:c15="http://schemas.microsoft.com/office/drawing/2012/chart" uri="{CE6537A1-D6FC-4f65-9D91-7224C49458BB}"/>
          </c:extLst>
        </c:dLbl>
      </c:pivotFmt>
      <c:pivotFmt>
        <c:idx val="24"/>
        <c:dLbl>
          <c:idx val="0"/>
          <c:showLegendKey val="0"/>
          <c:showVal val="0"/>
          <c:showCatName val="0"/>
          <c:showSerName val="0"/>
          <c:showPercent val="0"/>
          <c:showBubbleSize val="0"/>
          <c:extLst>
            <c:ext xmlns:c15="http://schemas.microsoft.com/office/drawing/2012/chart" uri="{CE6537A1-D6FC-4f65-9D91-7224C49458BB}"/>
          </c:extLst>
        </c:dLbl>
      </c:pivotFmt>
      <c:pivotFmt>
        <c:idx val="25"/>
        <c:dLbl>
          <c:idx val="0"/>
          <c:showLegendKey val="0"/>
          <c:showVal val="0"/>
          <c:showCatName val="0"/>
          <c:showSerName val="0"/>
          <c:showPercent val="0"/>
          <c:showBubbleSize val="0"/>
          <c:extLst>
            <c:ext xmlns:c15="http://schemas.microsoft.com/office/drawing/2012/chart" uri="{CE6537A1-D6FC-4f65-9D91-7224C49458BB}"/>
          </c:extLst>
        </c:dLbl>
      </c:pivotFmt>
      <c:pivotFmt>
        <c:idx val="26"/>
        <c:dLbl>
          <c:idx val="0"/>
          <c:showLegendKey val="0"/>
          <c:showVal val="0"/>
          <c:showCatName val="0"/>
          <c:showSerName val="0"/>
          <c:showPercent val="0"/>
          <c:showBubbleSize val="0"/>
          <c:extLst>
            <c:ext xmlns:c15="http://schemas.microsoft.com/office/drawing/2012/chart" uri="{CE6537A1-D6FC-4f65-9D91-7224C49458BB}"/>
          </c:extLst>
        </c:dLbl>
      </c:pivotFmt>
      <c:pivotFmt>
        <c:idx val="27"/>
        <c:dLbl>
          <c:idx val="0"/>
          <c:showLegendKey val="0"/>
          <c:showVal val="0"/>
          <c:showCatName val="0"/>
          <c:showSerName val="0"/>
          <c:showPercent val="0"/>
          <c:showBubbleSize val="0"/>
          <c:extLst>
            <c:ext xmlns:c15="http://schemas.microsoft.com/office/drawing/2012/chart" uri="{CE6537A1-D6FC-4f65-9D91-7224C49458BB}"/>
          </c:extLst>
        </c:dLbl>
      </c:pivotFmt>
      <c:pivotFmt>
        <c:idx val="28"/>
        <c:dLbl>
          <c:idx val="0"/>
          <c:showLegendKey val="0"/>
          <c:showVal val="0"/>
          <c:showCatName val="0"/>
          <c:showSerName val="0"/>
          <c:showPercent val="0"/>
          <c:showBubbleSize val="0"/>
          <c:extLst>
            <c:ext xmlns:c15="http://schemas.microsoft.com/office/drawing/2012/chart" uri="{CE6537A1-D6FC-4f65-9D91-7224C49458BB}"/>
          </c:extLst>
        </c:dLbl>
      </c:pivotFmt>
      <c:pivotFmt>
        <c:idx val="29"/>
        <c:dLbl>
          <c:idx val="0"/>
          <c:showLegendKey val="0"/>
          <c:showVal val="0"/>
          <c:showCatName val="0"/>
          <c:showSerName val="0"/>
          <c:showPercent val="0"/>
          <c:showBubbleSize val="0"/>
          <c:extLst>
            <c:ext xmlns:c15="http://schemas.microsoft.com/office/drawing/2012/chart" uri="{CE6537A1-D6FC-4f65-9D91-7224C49458BB}"/>
          </c:extLst>
        </c:dLbl>
      </c:pivotFmt>
      <c:pivotFmt>
        <c:idx val="30"/>
        <c:dLbl>
          <c:idx val="0"/>
          <c:showLegendKey val="0"/>
          <c:showVal val="0"/>
          <c:showCatName val="0"/>
          <c:showSerName val="0"/>
          <c:showPercent val="0"/>
          <c:showBubbleSize val="0"/>
          <c:extLst>
            <c:ext xmlns:c15="http://schemas.microsoft.com/office/drawing/2012/chart" uri="{CE6537A1-D6FC-4f65-9D91-7224C49458BB}"/>
          </c:extLst>
        </c:dLbl>
      </c:pivotFmt>
      <c:pivotFmt>
        <c:idx val="31"/>
        <c:dLbl>
          <c:idx val="0"/>
          <c:showLegendKey val="0"/>
          <c:showVal val="0"/>
          <c:showCatName val="0"/>
          <c:showSerName val="0"/>
          <c:showPercent val="0"/>
          <c:showBubbleSize val="0"/>
          <c:extLst>
            <c:ext xmlns:c15="http://schemas.microsoft.com/office/drawing/2012/chart" uri="{CE6537A1-D6FC-4f65-9D91-7224C49458BB}"/>
          </c:extLst>
        </c:dLbl>
      </c:pivotFmt>
      <c:pivotFmt>
        <c:idx val="32"/>
        <c:dLbl>
          <c:idx val="0"/>
          <c:showLegendKey val="0"/>
          <c:showVal val="0"/>
          <c:showCatName val="0"/>
          <c:showSerName val="0"/>
          <c:showPercent val="0"/>
          <c:showBubbleSize val="0"/>
          <c:extLst>
            <c:ext xmlns:c15="http://schemas.microsoft.com/office/drawing/2012/chart" uri="{CE6537A1-D6FC-4f65-9D91-7224C49458BB}"/>
          </c:extLst>
        </c:dLbl>
      </c:pivotFmt>
      <c:pivotFmt>
        <c:idx val="33"/>
        <c:dLbl>
          <c:idx val="0"/>
          <c:showLegendKey val="0"/>
          <c:showVal val="0"/>
          <c:showCatName val="0"/>
          <c:showSerName val="0"/>
          <c:showPercent val="0"/>
          <c:showBubbleSize val="0"/>
          <c:extLst>
            <c:ext xmlns:c15="http://schemas.microsoft.com/office/drawing/2012/chart" uri="{CE6537A1-D6FC-4f65-9D91-7224C49458BB}"/>
          </c:extLst>
        </c:dLbl>
      </c:pivotFmt>
      <c:pivotFmt>
        <c:idx val="34"/>
        <c:dLbl>
          <c:idx val="0"/>
          <c:showLegendKey val="0"/>
          <c:showVal val="0"/>
          <c:showCatName val="0"/>
          <c:showSerName val="0"/>
          <c:showPercent val="0"/>
          <c:showBubbleSize val="0"/>
          <c:extLst>
            <c:ext xmlns:c15="http://schemas.microsoft.com/office/drawing/2012/chart" uri="{CE6537A1-D6FC-4f65-9D91-7224C49458BB}"/>
          </c:extLst>
        </c:dLbl>
      </c:pivotFmt>
      <c:pivotFmt>
        <c:idx val="35"/>
        <c:dLbl>
          <c:idx val="0"/>
          <c:showLegendKey val="0"/>
          <c:showVal val="0"/>
          <c:showCatName val="0"/>
          <c:showSerName val="0"/>
          <c:showPercent val="0"/>
          <c:showBubbleSize val="0"/>
          <c:extLst>
            <c:ext xmlns:c15="http://schemas.microsoft.com/office/drawing/2012/chart" uri="{CE6537A1-D6FC-4f65-9D91-7224C49458BB}"/>
          </c:extLst>
        </c:dLbl>
      </c:pivotFmt>
      <c:pivotFmt>
        <c:idx val="36"/>
        <c:dLbl>
          <c:idx val="0"/>
          <c:showLegendKey val="0"/>
          <c:showVal val="0"/>
          <c:showCatName val="0"/>
          <c:showSerName val="0"/>
          <c:showPercent val="0"/>
          <c:showBubbleSize val="0"/>
          <c:extLst>
            <c:ext xmlns:c15="http://schemas.microsoft.com/office/drawing/2012/chart" uri="{CE6537A1-D6FC-4f65-9D91-7224C49458BB}"/>
          </c:extLst>
        </c:dLbl>
      </c:pivotFmt>
      <c:pivotFmt>
        <c:idx val="37"/>
        <c:dLbl>
          <c:idx val="0"/>
          <c:showLegendKey val="0"/>
          <c:showVal val="0"/>
          <c:showCatName val="0"/>
          <c:showSerName val="0"/>
          <c:showPercent val="0"/>
          <c:showBubbleSize val="0"/>
          <c:extLst>
            <c:ext xmlns:c15="http://schemas.microsoft.com/office/drawing/2012/chart" uri="{CE6537A1-D6FC-4f65-9D91-7224C49458BB}"/>
          </c:extLst>
        </c:dLbl>
      </c:pivotFmt>
      <c:pivotFmt>
        <c:idx val="38"/>
        <c:dLbl>
          <c:idx val="0"/>
          <c:showLegendKey val="0"/>
          <c:showVal val="0"/>
          <c:showCatName val="0"/>
          <c:showSerName val="0"/>
          <c:showPercent val="0"/>
          <c:showBubbleSize val="0"/>
          <c:extLst>
            <c:ext xmlns:c15="http://schemas.microsoft.com/office/drawing/2012/chart" uri="{CE6537A1-D6FC-4f65-9D91-7224C49458BB}"/>
          </c:extLst>
        </c:dLbl>
      </c:pivotFmt>
      <c:pivotFmt>
        <c:idx val="39"/>
        <c:dLbl>
          <c:idx val="0"/>
          <c:showLegendKey val="0"/>
          <c:showVal val="0"/>
          <c:showCatName val="0"/>
          <c:showSerName val="0"/>
          <c:showPercent val="0"/>
          <c:showBubbleSize val="0"/>
          <c:extLst>
            <c:ext xmlns:c15="http://schemas.microsoft.com/office/drawing/2012/chart" uri="{CE6537A1-D6FC-4f65-9D91-7224C49458BB}"/>
          </c:extLst>
        </c:dLbl>
      </c:pivotFmt>
      <c:pivotFmt>
        <c:idx val="40"/>
        <c:dLbl>
          <c:idx val="0"/>
          <c:showLegendKey val="0"/>
          <c:showVal val="0"/>
          <c:showCatName val="0"/>
          <c:showSerName val="0"/>
          <c:showPercent val="0"/>
          <c:showBubbleSize val="0"/>
          <c:extLst>
            <c:ext xmlns:c15="http://schemas.microsoft.com/office/drawing/2012/chart" uri="{CE6537A1-D6FC-4f65-9D91-7224C49458BB}"/>
          </c:extLst>
        </c:dLbl>
      </c:pivotFmt>
      <c:pivotFmt>
        <c:idx val="41"/>
        <c:dLbl>
          <c:idx val="0"/>
          <c:showLegendKey val="0"/>
          <c:showVal val="0"/>
          <c:showCatName val="0"/>
          <c:showSerName val="0"/>
          <c:showPercent val="0"/>
          <c:showBubbleSize val="0"/>
          <c:extLst>
            <c:ext xmlns:c15="http://schemas.microsoft.com/office/drawing/2012/chart" uri="{CE6537A1-D6FC-4f65-9D91-7224C49458BB}"/>
          </c:extLst>
        </c:dLbl>
      </c:pivotFmt>
      <c:pivotFmt>
        <c:idx val="42"/>
        <c:dLbl>
          <c:idx val="0"/>
          <c:showLegendKey val="0"/>
          <c:showVal val="0"/>
          <c:showCatName val="0"/>
          <c:showSerName val="0"/>
          <c:showPercent val="0"/>
          <c:showBubbleSize val="0"/>
          <c:extLst>
            <c:ext xmlns:c15="http://schemas.microsoft.com/office/drawing/2012/chart" uri="{CE6537A1-D6FC-4f65-9D91-7224C49458BB}"/>
          </c:extLst>
        </c:dLbl>
      </c:pivotFmt>
      <c:pivotFmt>
        <c:idx val="43"/>
        <c:dLbl>
          <c:idx val="0"/>
          <c:showLegendKey val="0"/>
          <c:showVal val="0"/>
          <c:showCatName val="0"/>
          <c:showSerName val="0"/>
          <c:showPercent val="0"/>
          <c:showBubbleSize val="0"/>
          <c:extLst>
            <c:ext xmlns:c15="http://schemas.microsoft.com/office/drawing/2012/chart" uri="{CE6537A1-D6FC-4f65-9D91-7224C49458BB}"/>
          </c:extLst>
        </c:dLbl>
      </c:pivotFmt>
      <c:pivotFmt>
        <c:idx val="44"/>
        <c:dLbl>
          <c:idx val="0"/>
          <c:showLegendKey val="0"/>
          <c:showVal val="0"/>
          <c:showCatName val="0"/>
          <c:showSerName val="0"/>
          <c:showPercent val="0"/>
          <c:showBubbleSize val="0"/>
          <c:extLst>
            <c:ext xmlns:c15="http://schemas.microsoft.com/office/drawing/2012/chart" uri="{CE6537A1-D6FC-4f65-9D91-7224C49458BB}"/>
          </c:extLst>
        </c:dLbl>
      </c:pivotFmt>
      <c:pivotFmt>
        <c:idx val="45"/>
        <c:dLbl>
          <c:idx val="0"/>
          <c:showLegendKey val="0"/>
          <c:showVal val="0"/>
          <c:showCatName val="0"/>
          <c:showSerName val="0"/>
          <c:showPercent val="0"/>
          <c:showBubbleSize val="0"/>
          <c:extLst>
            <c:ext xmlns:c15="http://schemas.microsoft.com/office/drawing/2012/chart" uri="{CE6537A1-D6FC-4f65-9D91-7224C49458BB}"/>
          </c:extLst>
        </c:dLbl>
      </c:pivotFmt>
      <c:pivotFmt>
        <c:idx val="46"/>
        <c:dLbl>
          <c:idx val="0"/>
          <c:showLegendKey val="0"/>
          <c:showVal val="0"/>
          <c:showCatName val="0"/>
          <c:showSerName val="0"/>
          <c:showPercent val="0"/>
          <c:showBubbleSize val="0"/>
          <c:extLst>
            <c:ext xmlns:c15="http://schemas.microsoft.com/office/drawing/2012/chart" uri="{CE6537A1-D6FC-4f65-9D91-7224C49458BB}"/>
          </c:extLst>
        </c:dLbl>
      </c:pivotFmt>
      <c:pivotFmt>
        <c:idx val="47"/>
        <c:dLbl>
          <c:idx val="0"/>
          <c:showLegendKey val="0"/>
          <c:showVal val="0"/>
          <c:showCatName val="0"/>
          <c:showSerName val="0"/>
          <c:showPercent val="0"/>
          <c:showBubbleSize val="0"/>
          <c:extLst>
            <c:ext xmlns:c15="http://schemas.microsoft.com/office/drawing/2012/chart" uri="{CE6537A1-D6FC-4f65-9D91-7224C49458BB}"/>
          </c:extLst>
        </c:dLbl>
      </c:pivotFmt>
      <c:pivotFmt>
        <c:idx val="48"/>
        <c:dLbl>
          <c:idx val="0"/>
          <c:showLegendKey val="0"/>
          <c:showVal val="0"/>
          <c:showCatName val="0"/>
          <c:showSerName val="0"/>
          <c:showPercent val="0"/>
          <c:showBubbleSize val="0"/>
          <c:extLst>
            <c:ext xmlns:c15="http://schemas.microsoft.com/office/drawing/2012/chart" uri="{CE6537A1-D6FC-4f65-9D91-7224C49458BB}"/>
          </c:extLst>
        </c:dLbl>
      </c:pivotFmt>
      <c:pivotFmt>
        <c:idx val="49"/>
        <c:dLbl>
          <c:idx val="0"/>
          <c:showLegendKey val="0"/>
          <c:showVal val="0"/>
          <c:showCatName val="0"/>
          <c:showSerName val="0"/>
          <c:showPercent val="0"/>
          <c:showBubbleSize val="0"/>
          <c:extLst>
            <c:ext xmlns:c15="http://schemas.microsoft.com/office/drawing/2012/chart" uri="{CE6537A1-D6FC-4f65-9D91-7224C49458BB}"/>
          </c:extLst>
        </c:dLbl>
      </c:pivotFmt>
      <c:pivotFmt>
        <c:idx val="50"/>
        <c:dLbl>
          <c:idx val="0"/>
          <c:showLegendKey val="0"/>
          <c:showVal val="0"/>
          <c:showCatName val="0"/>
          <c:showSerName val="0"/>
          <c:showPercent val="0"/>
          <c:showBubbleSize val="0"/>
          <c:extLst>
            <c:ext xmlns:c15="http://schemas.microsoft.com/office/drawing/2012/chart" uri="{CE6537A1-D6FC-4f65-9D91-7224C49458BB}"/>
          </c:extLst>
        </c:dLbl>
      </c:pivotFmt>
      <c:pivotFmt>
        <c:idx val="51"/>
        <c:dLbl>
          <c:idx val="0"/>
          <c:showLegendKey val="0"/>
          <c:showVal val="0"/>
          <c:showCatName val="0"/>
          <c:showSerName val="0"/>
          <c:showPercent val="0"/>
          <c:showBubbleSize val="0"/>
          <c:extLst>
            <c:ext xmlns:c15="http://schemas.microsoft.com/office/drawing/2012/chart" uri="{CE6537A1-D6FC-4f65-9D91-7224C49458BB}"/>
          </c:extLst>
        </c:dLbl>
      </c:pivotFmt>
      <c:pivotFmt>
        <c:idx val="52"/>
        <c:spPr>
          <a:solidFill>
            <a:schemeClr val="accent1"/>
          </a:solidFill>
          <a:ln w="19050">
            <a:solidFill>
              <a:schemeClr val="lt1"/>
            </a:solidFill>
          </a:ln>
          <a:effectLst/>
        </c:spPr>
        <c:marker>
          <c:symbol val="none"/>
        </c:marker>
        <c:dLbl>
          <c:idx val="0"/>
          <c:showLegendKey val="0"/>
          <c:showVal val="0"/>
          <c:showCatName val="0"/>
          <c:showSerName val="0"/>
          <c:showPercent val="0"/>
          <c:showBubbleSize val="0"/>
          <c:extLst>
            <c:ext xmlns:c15="http://schemas.microsoft.com/office/drawing/2012/chart" uri="{CE6537A1-D6FC-4f65-9D91-7224C49458BB}"/>
          </c:extLst>
        </c:dLbl>
      </c:pivotFmt>
      <c:pivotFmt>
        <c:idx val="53"/>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4"/>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55"/>
        <c:spPr>
          <a:solidFill>
            <a:schemeClr val="accent1"/>
          </a:solidFill>
          <a:ln w="19050">
            <a:solidFill>
              <a:schemeClr val="lt1"/>
            </a:solid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areaChart>
        <c:grouping val="standard"/>
        <c:varyColors val="0"/>
        <c:ser>
          <c:idx val="0"/>
          <c:order val="0"/>
          <c:tx>
            <c:strRef>
              <c:f>Sheet2!$B$3:$B$4</c:f>
              <c:strCache>
                <c:ptCount val="1"/>
                <c:pt idx="0">
                  <c:v>Charged Off</c:v>
                </c:pt>
              </c:strCache>
            </c:strRef>
          </c:tx>
          <c:spPr>
            <a:solidFill>
              <a:schemeClr val="accent1"/>
            </a:solidFill>
            <a:ln w="19050">
              <a:solidFill>
                <a:schemeClr val="lt1"/>
              </a:solidFill>
            </a:ln>
            <a:effectLst/>
          </c:spPr>
          <c:cat>
            <c:strRef>
              <c:f>Sheet2!$A$5:$A$52</c:f>
              <c:strCache>
                <c:ptCount val="47"/>
                <c:pt idx="0">
                  <c:v>AK</c:v>
                </c:pt>
                <c:pt idx="1">
                  <c:v>AL</c:v>
                </c:pt>
                <c:pt idx="2">
                  <c:v>AR</c:v>
                </c:pt>
                <c:pt idx="3">
                  <c:v>AZ</c:v>
                </c:pt>
                <c:pt idx="4">
                  <c:v>CA</c:v>
                </c:pt>
                <c:pt idx="5">
                  <c:v>CO</c:v>
                </c:pt>
                <c:pt idx="6">
                  <c:v>CT</c:v>
                </c:pt>
                <c:pt idx="7">
                  <c:v>DC</c:v>
                </c:pt>
                <c:pt idx="8">
                  <c:v>DE</c:v>
                </c:pt>
                <c:pt idx="9">
                  <c:v>FL</c:v>
                </c:pt>
                <c:pt idx="10">
                  <c:v>GA</c:v>
                </c:pt>
                <c:pt idx="11">
                  <c:v>HI</c:v>
                </c:pt>
                <c:pt idx="12">
                  <c:v>ID</c:v>
                </c:pt>
                <c:pt idx="13">
                  <c:v>IL</c:v>
                </c:pt>
                <c:pt idx="14">
                  <c:v>KS</c:v>
                </c:pt>
                <c:pt idx="15">
                  <c:v>KY</c:v>
                </c:pt>
                <c:pt idx="16">
                  <c:v>LA</c:v>
                </c:pt>
                <c:pt idx="17">
                  <c:v>MA</c:v>
                </c:pt>
                <c:pt idx="18">
                  <c:v>MD</c:v>
                </c:pt>
                <c:pt idx="19">
                  <c:v>MI</c:v>
                </c:pt>
                <c:pt idx="20">
                  <c:v>MN</c:v>
                </c:pt>
                <c:pt idx="21">
                  <c:v>MO</c:v>
                </c:pt>
                <c:pt idx="22">
                  <c:v>MS</c:v>
                </c:pt>
                <c:pt idx="23">
                  <c:v>MT</c:v>
                </c:pt>
                <c:pt idx="24">
                  <c:v>NC</c:v>
                </c:pt>
                <c:pt idx="25">
                  <c:v>NE</c:v>
                </c:pt>
                <c:pt idx="26">
                  <c:v>NH</c:v>
                </c:pt>
                <c:pt idx="27">
                  <c:v>NJ</c:v>
                </c:pt>
                <c:pt idx="28">
                  <c:v>NM</c:v>
                </c:pt>
                <c:pt idx="29">
                  <c:v>NV</c:v>
                </c:pt>
                <c:pt idx="30">
                  <c:v>NY</c:v>
                </c:pt>
                <c:pt idx="31">
                  <c:v>OH</c:v>
                </c:pt>
                <c:pt idx="32">
                  <c:v>OK</c:v>
                </c:pt>
                <c:pt idx="33">
                  <c:v>OR</c:v>
                </c:pt>
                <c:pt idx="34">
                  <c:v>PA</c:v>
                </c:pt>
                <c:pt idx="35">
                  <c:v>RI</c:v>
                </c:pt>
                <c:pt idx="36">
                  <c:v>SC</c:v>
                </c:pt>
                <c:pt idx="37">
                  <c:v>SD</c:v>
                </c:pt>
                <c:pt idx="38">
                  <c:v>TN</c:v>
                </c:pt>
                <c:pt idx="39">
                  <c:v>TX</c:v>
                </c:pt>
                <c:pt idx="40">
                  <c:v>UT</c:v>
                </c:pt>
                <c:pt idx="41">
                  <c:v>VA</c:v>
                </c:pt>
                <c:pt idx="42">
                  <c:v>VT</c:v>
                </c:pt>
                <c:pt idx="43">
                  <c:v>WA</c:v>
                </c:pt>
                <c:pt idx="44">
                  <c:v>WI</c:v>
                </c:pt>
                <c:pt idx="45">
                  <c:v>WV</c:v>
                </c:pt>
                <c:pt idx="46">
                  <c:v>WY</c:v>
                </c:pt>
              </c:strCache>
            </c:strRef>
          </c:cat>
          <c:val>
            <c:numRef>
              <c:f>Sheet2!$B$5:$B$52</c:f>
              <c:numCache>
                <c:formatCode>General</c:formatCode>
                <c:ptCount val="47"/>
                <c:pt idx="0">
                  <c:v>15</c:v>
                </c:pt>
                <c:pt idx="1">
                  <c:v>54</c:v>
                </c:pt>
                <c:pt idx="2">
                  <c:v>27</c:v>
                </c:pt>
                <c:pt idx="3">
                  <c:v>123</c:v>
                </c:pt>
                <c:pt idx="4">
                  <c:v>1125</c:v>
                </c:pt>
                <c:pt idx="5">
                  <c:v>98</c:v>
                </c:pt>
                <c:pt idx="6">
                  <c:v>94</c:v>
                </c:pt>
                <c:pt idx="7">
                  <c:v>15</c:v>
                </c:pt>
                <c:pt idx="8">
                  <c:v>12</c:v>
                </c:pt>
                <c:pt idx="9">
                  <c:v>504</c:v>
                </c:pt>
                <c:pt idx="10">
                  <c:v>215</c:v>
                </c:pt>
                <c:pt idx="11">
                  <c:v>28</c:v>
                </c:pt>
                <c:pt idx="12">
                  <c:v>1</c:v>
                </c:pt>
                <c:pt idx="13">
                  <c:v>197</c:v>
                </c:pt>
                <c:pt idx="14">
                  <c:v>31</c:v>
                </c:pt>
                <c:pt idx="15">
                  <c:v>45</c:v>
                </c:pt>
                <c:pt idx="16">
                  <c:v>53</c:v>
                </c:pt>
                <c:pt idx="17">
                  <c:v>159</c:v>
                </c:pt>
                <c:pt idx="18">
                  <c:v>162</c:v>
                </c:pt>
                <c:pt idx="19">
                  <c:v>103</c:v>
                </c:pt>
                <c:pt idx="20">
                  <c:v>81</c:v>
                </c:pt>
                <c:pt idx="21">
                  <c:v>114</c:v>
                </c:pt>
                <c:pt idx="22">
                  <c:v>2</c:v>
                </c:pt>
                <c:pt idx="23">
                  <c:v>11</c:v>
                </c:pt>
                <c:pt idx="24">
                  <c:v>114</c:v>
                </c:pt>
                <c:pt idx="25">
                  <c:v>3</c:v>
                </c:pt>
                <c:pt idx="26">
                  <c:v>25</c:v>
                </c:pt>
                <c:pt idx="27">
                  <c:v>278</c:v>
                </c:pt>
                <c:pt idx="28">
                  <c:v>30</c:v>
                </c:pt>
                <c:pt idx="29">
                  <c:v>108</c:v>
                </c:pt>
                <c:pt idx="30">
                  <c:v>495</c:v>
                </c:pt>
                <c:pt idx="31">
                  <c:v>155</c:v>
                </c:pt>
                <c:pt idx="32">
                  <c:v>40</c:v>
                </c:pt>
                <c:pt idx="33">
                  <c:v>71</c:v>
                </c:pt>
                <c:pt idx="34">
                  <c:v>180</c:v>
                </c:pt>
                <c:pt idx="35">
                  <c:v>25</c:v>
                </c:pt>
                <c:pt idx="36">
                  <c:v>66</c:v>
                </c:pt>
                <c:pt idx="37">
                  <c:v>12</c:v>
                </c:pt>
                <c:pt idx="38">
                  <c:v>2</c:v>
                </c:pt>
                <c:pt idx="39">
                  <c:v>316</c:v>
                </c:pt>
                <c:pt idx="40">
                  <c:v>40</c:v>
                </c:pt>
                <c:pt idx="41">
                  <c:v>177</c:v>
                </c:pt>
                <c:pt idx="42">
                  <c:v>6</c:v>
                </c:pt>
                <c:pt idx="43">
                  <c:v>127</c:v>
                </c:pt>
                <c:pt idx="44">
                  <c:v>63</c:v>
                </c:pt>
                <c:pt idx="45">
                  <c:v>21</c:v>
                </c:pt>
                <c:pt idx="46">
                  <c:v>4</c:v>
                </c:pt>
              </c:numCache>
            </c:numRef>
          </c:val>
          <c:extLst>
            <c:ext xmlns:c16="http://schemas.microsoft.com/office/drawing/2014/chart" uri="{C3380CC4-5D6E-409C-BE32-E72D297353CC}">
              <c16:uniqueId val="{00000000-E6B2-464D-A358-F0D0E3F820D5}"/>
            </c:ext>
          </c:extLst>
        </c:ser>
        <c:dLbls>
          <c:showLegendKey val="0"/>
          <c:showVal val="0"/>
          <c:showCatName val="0"/>
          <c:showSerName val="0"/>
          <c:showPercent val="0"/>
          <c:showBubbleSize val="0"/>
        </c:dLbls>
        <c:axId val="1284995711"/>
        <c:axId val="1284994463"/>
      </c:areaChart>
      <c:catAx>
        <c:axId val="128499571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4994463"/>
        <c:crosses val="autoZero"/>
        <c:auto val="1"/>
        <c:lblAlgn val="ctr"/>
        <c:lblOffset val="100"/>
        <c:noMultiLvlLbl val="0"/>
      </c:catAx>
      <c:valAx>
        <c:axId val="128499446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284995711"/>
        <c:crosses val="autoZero"/>
        <c:crossBetween val="midCat"/>
      </c:valAx>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dropZonesVisible val="1"/>
      </c14:pivotOptions>
    </c:ext>
    <c:ext xmlns:c16="http://schemas.microsoft.com/office/drawing/2014/chart" uri="{E28EC0CA-F0BB-4C9C-879D-F8772B89E7AC}">
      <c16:pivotOptions16>
        <c16:showExpandCollapseFieldButtons val="1"/>
      </c16:pivotOptions16>
    </c:ext>
  </c:extLst>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620DD6A-CAAA-4336-891F-9C0491DC1B77}" type="doc">
      <dgm:prSet loTypeId="urn:microsoft.com/office/officeart/2005/8/layout/cycle8" loCatId="cycle" qsTypeId="urn:microsoft.com/office/officeart/2005/8/quickstyle/simple1" qsCatId="simple" csTypeId="urn:microsoft.com/office/officeart/2005/8/colors/accent1_2" csCatId="accent1" phldr="1"/>
      <dgm:spPr/>
    </dgm:pt>
    <dgm:pt modelId="{1F5D178D-0BF8-4431-A49A-23E8FF68D75A}">
      <dgm:prSet phldrT="[Text]"/>
      <dgm:spPr/>
      <dgm:t>
        <a:bodyPr/>
        <a:lstStyle/>
        <a:p>
          <a:r>
            <a:rPr lang="en-US" dirty="0">
              <a:latin typeface="Georgia" panose="02040502050405020303" pitchFamily="18" charset="0"/>
            </a:rPr>
            <a:t>DATA CLEANSING</a:t>
          </a:r>
          <a:endParaRPr lang="en-AE" dirty="0">
            <a:latin typeface="Georgia" panose="02040502050405020303" pitchFamily="18" charset="0"/>
          </a:endParaRPr>
        </a:p>
      </dgm:t>
    </dgm:pt>
    <dgm:pt modelId="{C31A31A4-F9F2-4F56-804A-6895308A5CA6}" type="parTrans" cxnId="{F1FD04AA-9858-49F0-9FAD-706A2A25AFBD}">
      <dgm:prSet/>
      <dgm:spPr/>
      <dgm:t>
        <a:bodyPr/>
        <a:lstStyle/>
        <a:p>
          <a:endParaRPr lang="en-AE"/>
        </a:p>
      </dgm:t>
    </dgm:pt>
    <dgm:pt modelId="{98973BA1-97C8-4236-9547-861F3602C09C}" type="sibTrans" cxnId="{F1FD04AA-9858-49F0-9FAD-706A2A25AFBD}">
      <dgm:prSet/>
      <dgm:spPr/>
      <dgm:t>
        <a:bodyPr/>
        <a:lstStyle/>
        <a:p>
          <a:endParaRPr lang="en-AE"/>
        </a:p>
      </dgm:t>
    </dgm:pt>
    <dgm:pt modelId="{0B6D7ABD-32AF-43EB-8BC3-CDAD15B17918}">
      <dgm:prSet phldrT="[Text]"/>
      <dgm:spPr/>
      <dgm:t>
        <a:bodyPr/>
        <a:lstStyle/>
        <a:p>
          <a:r>
            <a:rPr lang="en-US" dirty="0">
              <a:latin typeface="Georgia" panose="02040502050405020303" pitchFamily="18" charset="0"/>
            </a:rPr>
            <a:t>DATA ANALYSIS</a:t>
          </a:r>
          <a:endParaRPr lang="en-AE" dirty="0">
            <a:latin typeface="Georgia" panose="02040502050405020303" pitchFamily="18" charset="0"/>
          </a:endParaRPr>
        </a:p>
      </dgm:t>
    </dgm:pt>
    <dgm:pt modelId="{DC985C48-6C0F-4D56-917B-22FB1BA0A4A8}" type="parTrans" cxnId="{3515276B-0872-41E4-905B-CDFAABD1CBB3}">
      <dgm:prSet/>
      <dgm:spPr/>
      <dgm:t>
        <a:bodyPr/>
        <a:lstStyle/>
        <a:p>
          <a:endParaRPr lang="en-AE"/>
        </a:p>
      </dgm:t>
    </dgm:pt>
    <dgm:pt modelId="{37963E4C-BD44-40A8-B5E9-330B4F9D4A2D}" type="sibTrans" cxnId="{3515276B-0872-41E4-905B-CDFAABD1CBB3}">
      <dgm:prSet/>
      <dgm:spPr/>
      <dgm:t>
        <a:bodyPr/>
        <a:lstStyle/>
        <a:p>
          <a:endParaRPr lang="en-AE"/>
        </a:p>
      </dgm:t>
    </dgm:pt>
    <dgm:pt modelId="{5759A9EE-CB7E-4D46-A890-EEF74EAFED17}">
      <dgm:prSet phldrT="[Text]"/>
      <dgm:spPr/>
      <dgm:t>
        <a:bodyPr/>
        <a:lstStyle/>
        <a:p>
          <a:r>
            <a:rPr lang="en-US" dirty="0">
              <a:latin typeface="Georgia" panose="02040502050405020303" pitchFamily="18" charset="0"/>
            </a:rPr>
            <a:t>DATA UNDERSTANDING</a:t>
          </a:r>
          <a:endParaRPr lang="en-AE" dirty="0">
            <a:latin typeface="Georgia" panose="02040502050405020303" pitchFamily="18" charset="0"/>
          </a:endParaRPr>
        </a:p>
      </dgm:t>
    </dgm:pt>
    <dgm:pt modelId="{BB79ED37-AB1A-4EA1-BD3E-31C87EA1CD67}" type="parTrans" cxnId="{0A6EBEDF-55C8-4699-843E-9303F0515F78}">
      <dgm:prSet/>
      <dgm:spPr/>
      <dgm:t>
        <a:bodyPr/>
        <a:lstStyle/>
        <a:p>
          <a:endParaRPr lang="en-AE"/>
        </a:p>
      </dgm:t>
    </dgm:pt>
    <dgm:pt modelId="{00A9A006-EA34-40F8-960F-F5B6AE55617E}" type="sibTrans" cxnId="{0A6EBEDF-55C8-4699-843E-9303F0515F78}">
      <dgm:prSet/>
      <dgm:spPr/>
      <dgm:t>
        <a:bodyPr/>
        <a:lstStyle/>
        <a:p>
          <a:endParaRPr lang="en-AE"/>
        </a:p>
      </dgm:t>
    </dgm:pt>
    <dgm:pt modelId="{56BB043F-E132-4A68-BF96-4298CAD30B32}" type="pres">
      <dgm:prSet presAssocID="{B620DD6A-CAAA-4336-891F-9C0491DC1B77}" presName="compositeShape" presStyleCnt="0">
        <dgm:presLayoutVars>
          <dgm:chMax val="7"/>
          <dgm:dir/>
          <dgm:resizeHandles val="exact"/>
        </dgm:presLayoutVars>
      </dgm:prSet>
      <dgm:spPr/>
    </dgm:pt>
    <dgm:pt modelId="{725AEB72-0A7B-46B4-8B54-4147AC441A32}" type="pres">
      <dgm:prSet presAssocID="{B620DD6A-CAAA-4336-891F-9C0491DC1B77}" presName="wedge1" presStyleLbl="node1" presStyleIdx="0" presStyleCnt="3"/>
      <dgm:spPr/>
    </dgm:pt>
    <dgm:pt modelId="{3103D62F-FBCC-4CFC-87CE-49CCFD86D802}" type="pres">
      <dgm:prSet presAssocID="{B620DD6A-CAAA-4336-891F-9C0491DC1B77}" presName="dummy1a" presStyleCnt="0"/>
      <dgm:spPr/>
    </dgm:pt>
    <dgm:pt modelId="{D3863E7A-593C-4EB1-998F-ECD5CFE861F0}" type="pres">
      <dgm:prSet presAssocID="{B620DD6A-CAAA-4336-891F-9C0491DC1B77}" presName="dummy1b" presStyleCnt="0"/>
      <dgm:spPr/>
    </dgm:pt>
    <dgm:pt modelId="{0249857F-E286-4077-9B64-CB23B361E7A0}" type="pres">
      <dgm:prSet presAssocID="{B620DD6A-CAAA-4336-891F-9C0491DC1B77}" presName="wedge1Tx" presStyleLbl="node1" presStyleIdx="0" presStyleCnt="3">
        <dgm:presLayoutVars>
          <dgm:chMax val="0"/>
          <dgm:chPref val="0"/>
          <dgm:bulletEnabled val="1"/>
        </dgm:presLayoutVars>
      </dgm:prSet>
      <dgm:spPr/>
    </dgm:pt>
    <dgm:pt modelId="{835E3369-1EAD-41B0-96EC-B5C51FCEC061}" type="pres">
      <dgm:prSet presAssocID="{B620DD6A-CAAA-4336-891F-9C0491DC1B77}" presName="wedge2" presStyleLbl="node1" presStyleIdx="1" presStyleCnt="3"/>
      <dgm:spPr/>
    </dgm:pt>
    <dgm:pt modelId="{601F848D-0EEE-409A-8248-670E58B4CDE9}" type="pres">
      <dgm:prSet presAssocID="{B620DD6A-CAAA-4336-891F-9C0491DC1B77}" presName="dummy2a" presStyleCnt="0"/>
      <dgm:spPr/>
    </dgm:pt>
    <dgm:pt modelId="{5021A9FF-14FA-4397-831B-24FC379B7820}" type="pres">
      <dgm:prSet presAssocID="{B620DD6A-CAAA-4336-891F-9C0491DC1B77}" presName="dummy2b" presStyleCnt="0"/>
      <dgm:spPr/>
    </dgm:pt>
    <dgm:pt modelId="{71502C01-8673-47D8-A2D9-11F7A8EF742E}" type="pres">
      <dgm:prSet presAssocID="{B620DD6A-CAAA-4336-891F-9C0491DC1B77}" presName="wedge2Tx" presStyleLbl="node1" presStyleIdx="1" presStyleCnt="3">
        <dgm:presLayoutVars>
          <dgm:chMax val="0"/>
          <dgm:chPref val="0"/>
          <dgm:bulletEnabled val="1"/>
        </dgm:presLayoutVars>
      </dgm:prSet>
      <dgm:spPr/>
    </dgm:pt>
    <dgm:pt modelId="{5B5D9A73-6BD6-4843-81A1-4DD9A2969C4D}" type="pres">
      <dgm:prSet presAssocID="{B620DD6A-CAAA-4336-891F-9C0491DC1B77}" presName="wedge3" presStyleLbl="node1" presStyleIdx="2" presStyleCnt="3"/>
      <dgm:spPr/>
    </dgm:pt>
    <dgm:pt modelId="{889CFBC9-E72A-4BC2-B4A5-8CDD094E02C5}" type="pres">
      <dgm:prSet presAssocID="{B620DD6A-CAAA-4336-891F-9C0491DC1B77}" presName="dummy3a" presStyleCnt="0"/>
      <dgm:spPr/>
    </dgm:pt>
    <dgm:pt modelId="{30C1F9D1-D6A6-44D6-9167-C10E911854E5}" type="pres">
      <dgm:prSet presAssocID="{B620DD6A-CAAA-4336-891F-9C0491DC1B77}" presName="dummy3b" presStyleCnt="0"/>
      <dgm:spPr/>
    </dgm:pt>
    <dgm:pt modelId="{854F1C86-3A48-46DC-AE0D-9DE537F5C02F}" type="pres">
      <dgm:prSet presAssocID="{B620DD6A-CAAA-4336-891F-9C0491DC1B77}" presName="wedge3Tx" presStyleLbl="node1" presStyleIdx="2" presStyleCnt="3">
        <dgm:presLayoutVars>
          <dgm:chMax val="0"/>
          <dgm:chPref val="0"/>
          <dgm:bulletEnabled val="1"/>
        </dgm:presLayoutVars>
      </dgm:prSet>
      <dgm:spPr/>
    </dgm:pt>
    <dgm:pt modelId="{EFCC939F-530B-4071-B68E-9CC692F2EB48}" type="pres">
      <dgm:prSet presAssocID="{98973BA1-97C8-4236-9547-861F3602C09C}" presName="arrowWedge1" presStyleLbl="fgSibTrans2D1" presStyleIdx="0" presStyleCnt="3"/>
      <dgm:spPr/>
    </dgm:pt>
    <dgm:pt modelId="{D9475F70-8C5E-4EFF-B2AA-36C405626B3A}" type="pres">
      <dgm:prSet presAssocID="{37963E4C-BD44-40A8-B5E9-330B4F9D4A2D}" presName="arrowWedge2" presStyleLbl="fgSibTrans2D1" presStyleIdx="1" presStyleCnt="3"/>
      <dgm:spPr/>
    </dgm:pt>
    <dgm:pt modelId="{336E76D3-B913-433D-AC26-6DC962D6AD9D}" type="pres">
      <dgm:prSet presAssocID="{00A9A006-EA34-40F8-960F-F5B6AE55617E}" presName="arrowWedge3" presStyleLbl="fgSibTrans2D1" presStyleIdx="2" presStyleCnt="3"/>
      <dgm:spPr/>
    </dgm:pt>
  </dgm:ptLst>
  <dgm:cxnLst>
    <dgm:cxn modelId="{AA24220F-855C-4B83-B72C-E0E2C00386EA}" type="presOf" srcId="{5759A9EE-CB7E-4D46-A890-EEF74EAFED17}" destId="{5B5D9A73-6BD6-4843-81A1-4DD9A2969C4D}" srcOrd="0" destOrd="0" presId="urn:microsoft.com/office/officeart/2005/8/layout/cycle8"/>
    <dgm:cxn modelId="{3515276B-0872-41E4-905B-CDFAABD1CBB3}" srcId="{B620DD6A-CAAA-4336-891F-9C0491DC1B77}" destId="{0B6D7ABD-32AF-43EB-8BC3-CDAD15B17918}" srcOrd="1" destOrd="0" parTransId="{DC985C48-6C0F-4D56-917B-22FB1BA0A4A8}" sibTransId="{37963E4C-BD44-40A8-B5E9-330B4F9D4A2D}"/>
    <dgm:cxn modelId="{1E3857A3-D60E-4A8C-B238-2F804558A041}" type="presOf" srcId="{1F5D178D-0BF8-4431-A49A-23E8FF68D75A}" destId="{725AEB72-0A7B-46B4-8B54-4147AC441A32}" srcOrd="0" destOrd="0" presId="urn:microsoft.com/office/officeart/2005/8/layout/cycle8"/>
    <dgm:cxn modelId="{F1FD04AA-9858-49F0-9FAD-706A2A25AFBD}" srcId="{B620DD6A-CAAA-4336-891F-9C0491DC1B77}" destId="{1F5D178D-0BF8-4431-A49A-23E8FF68D75A}" srcOrd="0" destOrd="0" parTransId="{C31A31A4-F9F2-4F56-804A-6895308A5CA6}" sibTransId="{98973BA1-97C8-4236-9547-861F3602C09C}"/>
    <dgm:cxn modelId="{9C04D0AD-C37B-4827-979B-4C04CC44E153}" type="presOf" srcId="{1F5D178D-0BF8-4431-A49A-23E8FF68D75A}" destId="{0249857F-E286-4077-9B64-CB23B361E7A0}" srcOrd="1" destOrd="0" presId="urn:microsoft.com/office/officeart/2005/8/layout/cycle8"/>
    <dgm:cxn modelId="{4FBF82B3-1566-44B6-98CD-22FFCC4AFD9E}" type="presOf" srcId="{5759A9EE-CB7E-4D46-A890-EEF74EAFED17}" destId="{854F1C86-3A48-46DC-AE0D-9DE537F5C02F}" srcOrd="1" destOrd="0" presId="urn:microsoft.com/office/officeart/2005/8/layout/cycle8"/>
    <dgm:cxn modelId="{DDF289CD-ED5C-42B8-8789-DAF7FE9DDB38}" type="presOf" srcId="{0B6D7ABD-32AF-43EB-8BC3-CDAD15B17918}" destId="{71502C01-8673-47D8-A2D9-11F7A8EF742E}" srcOrd="1" destOrd="0" presId="urn:microsoft.com/office/officeart/2005/8/layout/cycle8"/>
    <dgm:cxn modelId="{0A6EBEDF-55C8-4699-843E-9303F0515F78}" srcId="{B620DD6A-CAAA-4336-891F-9C0491DC1B77}" destId="{5759A9EE-CB7E-4D46-A890-EEF74EAFED17}" srcOrd="2" destOrd="0" parTransId="{BB79ED37-AB1A-4EA1-BD3E-31C87EA1CD67}" sibTransId="{00A9A006-EA34-40F8-960F-F5B6AE55617E}"/>
    <dgm:cxn modelId="{8F7910E3-1CCA-451B-885C-B1CFD226FC8D}" type="presOf" srcId="{B620DD6A-CAAA-4336-891F-9C0491DC1B77}" destId="{56BB043F-E132-4A68-BF96-4298CAD30B32}" srcOrd="0" destOrd="0" presId="urn:microsoft.com/office/officeart/2005/8/layout/cycle8"/>
    <dgm:cxn modelId="{507079E4-B122-4625-838F-35DCB6029C68}" type="presOf" srcId="{0B6D7ABD-32AF-43EB-8BC3-CDAD15B17918}" destId="{835E3369-1EAD-41B0-96EC-B5C51FCEC061}" srcOrd="0" destOrd="0" presId="urn:microsoft.com/office/officeart/2005/8/layout/cycle8"/>
    <dgm:cxn modelId="{84D01FEF-CF8B-46EF-A922-DC23344C10C7}" type="presParOf" srcId="{56BB043F-E132-4A68-BF96-4298CAD30B32}" destId="{725AEB72-0A7B-46B4-8B54-4147AC441A32}" srcOrd="0" destOrd="0" presId="urn:microsoft.com/office/officeart/2005/8/layout/cycle8"/>
    <dgm:cxn modelId="{40B8F59B-FAB8-4B49-952D-1BC1B768E0DA}" type="presParOf" srcId="{56BB043F-E132-4A68-BF96-4298CAD30B32}" destId="{3103D62F-FBCC-4CFC-87CE-49CCFD86D802}" srcOrd="1" destOrd="0" presId="urn:microsoft.com/office/officeart/2005/8/layout/cycle8"/>
    <dgm:cxn modelId="{4EE18634-DC91-48A5-85A9-7897F28C884F}" type="presParOf" srcId="{56BB043F-E132-4A68-BF96-4298CAD30B32}" destId="{D3863E7A-593C-4EB1-998F-ECD5CFE861F0}" srcOrd="2" destOrd="0" presId="urn:microsoft.com/office/officeart/2005/8/layout/cycle8"/>
    <dgm:cxn modelId="{B974A226-703B-422E-AF1D-0BCD2B221883}" type="presParOf" srcId="{56BB043F-E132-4A68-BF96-4298CAD30B32}" destId="{0249857F-E286-4077-9B64-CB23B361E7A0}" srcOrd="3" destOrd="0" presId="urn:microsoft.com/office/officeart/2005/8/layout/cycle8"/>
    <dgm:cxn modelId="{287EE603-0ACA-4633-8EF3-4698E218BCC6}" type="presParOf" srcId="{56BB043F-E132-4A68-BF96-4298CAD30B32}" destId="{835E3369-1EAD-41B0-96EC-B5C51FCEC061}" srcOrd="4" destOrd="0" presId="urn:microsoft.com/office/officeart/2005/8/layout/cycle8"/>
    <dgm:cxn modelId="{647C32BE-600C-4A65-9CFA-9952E6A8E03F}" type="presParOf" srcId="{56BB043F-E132-4A68-BF96-4298CAD30B32}" destId="{601F848D-0EEE-409A-8248-670E58B4CDE9}" srcOrd="5" destOrd="0" presId="urn:microsoft.com/office/officeart/2005/8/layout/cycle8"/>
    <dgm:cxn modelId="{B7CAB4F7-7459-44EB-96A2-ADDD6152F7B2}" type="presParOf" srcId="{56BB043F-E132-4A68-BF96-4298CAD30B32}" destId="{5021A9FF-14FA-4397-831B-24FC379B7820}" srcOrd="6" destOrd="0" presId="urn:microsoft.com/office/officeart/2005/8/layout/cycle8"/>
    <dgm:cxn modelId="{C21C78BD-2DA4-45B9-96EC-EFA04FC909FE}" type="presParOf" srcId="{56BB043F-E132-4A68-BF96-4298CAD30B32}" destId="{71502C01-8673-47D8-A2D9-11F7A8EF742E}" srcOrd="7" destOrd="0" presId="urn:microsoft.com/office/officeart/2005/8/layout/cycle8"/>
    <dgm:cxn modelId="{C183D844-3FAB-4CA7-833F-575EAC428600}" type="presParOf" srcId="{56BB043F-E132-4A68-BF96-4298CAD30B32}" destId="{5B5D9A73-6BD6-4843-81A1-4DD9A2969C4D}" srcOrd="8" destOrd="0" presId="urn:microsoft.com/office/officeart/2005/8/layout/cycle8"/>
    <dgm:cxn modelId="{51F926C4-B8AD-4503-B191-F49B9E2680A1}" type="presParOf" srcId="{56BB043F-E132-4A68-BF96-4298CAD30B32}" destId="{889CFBC9-E72A-4BC2-B4A5-8CDD094E02C5}" srcOrd="9" destOrd="0" presId="urn:microsoft.com/office/officeart/2005/8/layout/cycle8"/>
    <dgm:cxn modelId="{84646C5A-4595-4DF0-9A55-9B0C8AD42A07}" type="presParOf" srcId="{56BB043F-E132-4A68-BF96-4298CAD30B32}" destId="{30C1F9D1-D6A6-44D6-9167-C10E911854E5}" srcOrd="10" destOrd="0" presId="urn:microsoft.com/office/officeart/2005/8/layout/cycle8"/>
    <dgm:cxn modelId="{41D4B749-8FBF-4FC1-ADEA-FD733D9E84B2}" type="presParOf" srcId="{56BB043F-E132-4A68-BF96-4298CAD30B32}" destId="{854F1C86-3A48-46DC-AE0D-9DE537F5C02F}" srcOrd="11" destOrd="0" presId="urn:microsoft.com/office/officeart/2005/8/layout/cycle8"/>
    <dgm:cxn modelId="{69788294-5476-4304-B579-268ADA8AB0BC}" type="presParOf" srcId="{56BB043F-E132-4A68-BF96-4298CAD30B32}" destId="{EFCC939F-530B-4071-B68E-9CC692F2EB48}" srcOrd="12" destOrd="0" presId="urn:microsoft.com/office/officeart/2005/8/layout/cycle8"/>
    <dgm:cxn modelId="{244A1F68-DB47-4998-9A1E-70B1A73C6D8E}" type="presParOf" srcId="{56BB043F-E132-4A68-BF96-4298CAD30B32}" destId="{D9475F70-8C5E-4EFF-B2AA-36C405626B3A}" srcOrd="13" destOrd="0" presId="urn:microsoft.com/office/officeart/2005/8/layout/cycle8"/>
    <dgm:cxn modelId="{B081001B-B20A-457C-8E49-983B81A55A1A}" type="presParOf" srcId="{56BB043F-E132-4A68-BF96-4298CAD30B32}" destId="{336E76D3-B913-433D-AC26-6DC962D6AD9D}" srcOrd="14" destOrd="0" presId="urn:microsoft.com/office/officeart/2005/8/layout/cycle8"/>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5AEB72-0A7B-46B4-8B54-4147AC441A32}">
      <dsp:nvSpPr>
        <dsp:cNvPr id="0" name=""/>
        <dsp:cNvSpPr/>
      </dsp:nvSpPr>
      <dsp:spPr>
        <a:xfrm>
          <a:off x="3505516" y="282836"/>
          <a:ext cx="3655123" cy="3655123"/>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Georgia" panose="02040502050405020303" pitchFamily="18" charset="0"/>
            </a:rPr>
            <a:t>DATA CLEANSING</a:t>
          </a:r>
          <a:endParaRPr lang="en-AE" sz="1100" kern="1200" dirty="0">
            <a:latin typeface="Georgia" panose="02040502050405020303" pitchFamily="18" charset="0"/>
          </a:endParaRPr>
        </a:p>
      </dsp:txBody>
      <dsp:txXfrm>
        <a:off x="5431853" y="1057375"/>
        <a:ext cx="1305401" cy="1087834"/>
      </dsp:txXfrm>
    </dsp:sp>
    <dsp:sp modelId="{835E3369-1EAD-41B0-96EC-B5C51FCEC061}">
      <dsp:nvSpPr>
        <dsp:cNvPr id="0" name=""/>
        <dsp:cNvSpPr/>
      </dsp:nvSpPr>
      <dsp:spPr>
        <a:xfrm>
          <a:off x="3430238" y="413377"/>
          <a:ext cx="3655123" cy="3655123"/>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Georgia" panose="02040502050405020303" pitchFamily="18" charset="0"/>
            </a:rPr>
            <a:t>DATA ANALYSIS</a:t>
          </a:r>
          <a:endParaRPr lang="en-AE" sz="1100" kern="1200" dirty="0">
            <a:latin typeface="Georgia" panose="02040502050405020303" pitchFamily="18" charset="0"/>
          </a:endParaRPr>
        </a:p>
      </dsp:txBody>
      <dsp:txXfrm>
        <a:off x="4300505" y="2784856"/>
        <a:ext cx="1958102" cy="957294"/>
      </dsp:txXfrm>
    </dsp:sp>
    <dsp:sp modelId="{5B5D9A73-6BD6-4843-81A1-4DD9A2969C4D}">
      <dsp:nvSpPr>
        <dsp:cNvPr id="0" name=""/>
        <dsp:cNvSpPr/>
      </dsp:nvSpPr>
      <dsp:spPr>
        <a:xfrm>
          <a:off x="3354959" y="282836"/>
          <a:ext cx="3655123" cy="3655123"/>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970" tIns="13970" rIns="13970" bIns="13970" numCol="1" spcCol="1270" anchor="ctr" anchorCtr="0">
          <a:noAutofit/>
        </a:bodyPr>
        <a:lstStyle/>
        <a:p>
          <a:pPr marL="0" lvl="0" indent="0" algn="ctr" defTabSz="488950">
            <a:lnSpc>
              <a:spcPct val="90000"/>
            </a:lnSpc>
            <a:spcBef>
              <a:spcPct val="0"/>
            </a:spcBef>
            <a:spcAft>
              <a:spcPct val="35000"/>
            </a:spcAft>
            <a:buNone/>
          </a:pPr>
          <a:r>
            <a:rPr lang="en-US" sz="1100" kern="1200" dirty="0">
              <a:latin typeface="Georgia" panose="02040502050405020303" pitchFamily="18" charset="0"/>
            </a:rPr>
            <a:t>DATA UNDERSTANDING</a:t>
          </a:r>
          <a:endParaRPr lang="en-AE" sz="1100" kern="1200" dirty="0">
            <a:latin typeface="Georgia" panose="02040502050405020303" pitchFamily="18" charset="0"/>
          </a:endParaRPr>
        </a:p>
      </dsp:txBody>
      <dsp:txXfrm>
        <a:off x="3778345" y="1057375"/>
        <a:ext cx="1305401" cy="1087834"/>
      </dsp:txXfrm>
    </dsp:sp>
    <dsp:sp modelId="{EFCC939F-530B-4071-B68E-9CC692F2EB48}">
      <dsp:nvSpPr>
        <dsp:cNvPr id="0" name=""/>
        <dsp:cNvSpPr/>
      </dsp:nvSpPr>
      <dsp:spPr>
        <a:xfrm>
          <a:off x="3279548" y="56567"/>
          <a:ext cx="4107663" cy="4107663"/>
        </a:xfrm>
        <a:prstGeom prst="circularArrow">
          <a:avLst>
            <a:gd name="adj1" fmla="val 5085"/>
            <a:gd name="adj2" fmla="val 327528"/>
            <a:gd name="adj3" fmla="val 1472472"/>
            <a:gd name="adj4" fmla="val 1619943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9475F70-8C5E-4EFF-B2AA-36C405626B3A}">
      <dsp:nvSpPr>
        <dsp:cNvPr id="0" name=""/>
        <dsp:cNvSpPr/>
      </dsp:nvSpPr>
      <dsp:spPr>
        <a:xfrm>
          <a:off x="3203968" y="186876"/>
          <a:ext cx="4107663" cy="4107663"/>
        </a:xfrm>
        <a:prstGeom prst="circularArrow">
          <a:avLst>
            <a:gd name="adj1" fmla="val 5085"/>
            <a:gd name="adj2" fmla="val 327528"/>
            <a:gd name="adj3" fmla="val 8671970"/>
            <a:gd name="adj4" fmla="val 1800502"/>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36E76D3-B913-433D-AC26-6DC962D6AD9D}">
      <dsp:nvSpPr>
        <dsp:cNvPr id="0" name=""/>
        <dsp:cNvSpPr/>
      </dsp:nvSpPr>
      <dsp:spPr>
        <a:xfrm>
          <a:off x="3128388" y="56567"/>
          <a:ext cx="4107663" cy="4107663"/>
        </a:xfrm>
        <a:prstGeom prst="circularArrow">
          <a:avLst>
            <a:gd name="adj1" fmla="val 5085"/>
            <a:gd name="adj2" fmla="val 327528"/>
            <a:gd name="adj3" fmla="val 15873039"/>
            <a:gd name="adj4" fmla="val 9000000"/>
            <a:gd name="adj5" fmla="val 593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17D42-48A6-BADC-3789-46A4F11020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AE"/>
          </a:p>
        </p:txBody>
      </p:sp>
      <p:sp>
        <p:nvSpPr>
          <p:cNvPr id="3" name="Subtitle 2">
            <a:extLst>
              <a:ext uri="{FF2B5EF4-FFF2-40B4-BE49-F238E27FC236}">
                <a16:creationId xmlns:a16="http://schemas.microsoft.com/office/drawing/2014/main" id="{CD87C5C1-2D04-D93E-551B-B7A8DB39E4E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AE"/>
          </a:p>
        </p:txBody>
      </p:sp>
      <p:sp>
        <p:nvSpPr>
          <p:cNvPr id="4" name="Date Placeholder 3">
            <a:extLst>
              <a:ext uri="{FF2B5EF4-FFF2-40B4-BE49-F238E27FC236}">
                <a16:creationId xmlns:a16="http://schemas.microsoft.com/office/drawing/2014/main" id="{EB6CB6D7-2856-6347-3400-591D6B6E7D7F}"/>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5" name="Footer Placeholder 4">
            <a:extLst>
              <a:ext uri="{FF2B5EF4-FFF2-40B4-BE49-F238E27FC236}">
                <a16:creationId xmlns:a16="http://schemas.microsoft.com/office/drawing/2014/main" id="{C80770FE-AAB7-E6D5-DA29-58EA10C938C7}"/>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0D7A697D-D544-7720-BC78-A8B00E749DFD}"/>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1552094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8C5B33-E163-1B00-C13C-5D62702DFC7D}"/>
              </a:ext>
            </a:extLst>
          </p:cNvPr>
          <p:cNvSpPr>
            <a:spLocks noGrp="1"/>
          </p:cNvSpPr>
          <p:nvPr>
            <p:ph type="title"/>
          </p:nvPr>
        </p:nvSpPr>
        <p:spPr/>
        <p:txBody>
          <a:bodyPr/>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BCF97F23-16D1-969F-64C0-26E2C2FC471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E66696E9-DC5F-E936-817A-ABAD3DE697CC}"/>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5" name="Footer Placeholder 4">
            <a:extLst>
              <a:ext uri="{FF2B5EF4-FFF2-40B4-BE49-F238E27FC236}">
                <a16:creationId xmlns:a16="http://schemas.microsoft.com/office/drawing/2014/main" id="{644BD1C7-A5EB-59BA-E1D5-D3731F7611FC}"/>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C4EE911D-6FA6-2451-F18F-AE802EF86CEA}"/>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2267181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0377F6E-55C4-FD4F-74C8-EA5D7D8E67D5}"/>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AE"/>
          </a:p>
        </p:txBody>
      </p:sp>
      <p:sp>
        <p:nvSpPr>
          <p:cNvPr id="3" name="Vertical Text Placeholder 2">
            <a:extLst>
              <a:ext uri="{FF2B5EF4-FFF2-40B4-BE49-F238E27FC236}">
                <a16:creationId xmlns:a16="http://schemas.microsoft.com/office/drawing/2014/main" id="{A4D1EC07-4C94-1CD2-B9DF-939E3A18C3D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8288B5FD-90E9-533E-7845-4E0B2908E92B}"/>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5" name="Footer Placeholder 4">
            <a:extLst>
              <a:ext uri="{FF2B5EF4-FFF2-40B4-BE49-F238E27FC236}">
                <a16:creationId xmlns:a16="http://schemas.microsoft.com/office/drawing/2014/main" id="{D5EB1DA0-2129-4A5A-830E-70A63B7F861F}"/>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530A306E-777B-D781-2DA6-961655A28488}"/>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3538834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54546-BF2A-6F36-3890-A8313C82C378}"/>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940985CE-09BD-F334-B16C-59F66B90DBA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63522E4E-D0EF-6E66-1121-6F04FF4429E4}"/>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5" name="Footer Placeholder 4">
            <a:extLst>
              <a:ext uri="{FF2B5EF4-FFF2-40B4-BE49-F238E27FC236}">
                <a16:creationId xmlns:a16="http://schemas.microsoft.com/office/drawing/2014/main" id="{DDC6D9C0-10D2-2CEE-B618-C82D2C987584}"/>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3AC5015F-0DB9-E9B4-0424-0F87B58EED66}"/>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27484449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ACBC70-F7F7-B997-DAF0-C1193FF5F25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AE"/>
          </a:p>
        </p:txBody>
      </p:sp>
      <p:sp>
        <p:nvSpPr>
          <p:cNvPr id="3" name="Text Placeholder 2">
            <a:extLst>
              <a:ext uri="{FF2B5EF4-FFF2-40B4-BE49-F238E27FC236}">
                <a16:creationId xmlns:a16="http://schemas.microsoft.com/office/drawing/2014/main" id="{6808BF39-9200-0794-7CBB-3626562C63F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F18141E-DC61-57FA-D546-484F061288FE}"/>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5" name="Footer Placeholder 4">
            <a:extLst>
              <a:ext uri="{FF2B5EF4-FFF2-40B4-BE49-F238E27FC236}">
                <a16:creationId xmlns:a16="http://schemas.microsoft.com/office/drawing/2014/main" id="{561EFA38-6AED-7B6B-5926-B4577885C865}"/>
              </a:ext>
            </a:extLst>
          </p:cNvPr>
          <p:cNvSpPr>
            <a:spLocks noGrp="1"/>
          </p:cNvSpPr>
          <p:nvPr>
            <p:ph type="ftr" sz="quarter" idx="11"/>
          </p:nvPr>
        </p:nvSpPr>
        <p:spPr/>
        <p:txBody>
          <a:bodyPr/>
          <a:lstStyle/>
          <a:p>
            <a:endParaRPr lang="en-AE"/>
          </a:p>
        </p:txBody>
      </p:sp>
      <p:sp>
        <p:nvSpPr>
          <p:cNvPr id="6" name="Slide Number Placeholder 5">
            <a:extLst>
              <a:ext uri="{FF2B5EF4-FFF2-40B4-BE49-F238E27FC236}">
                <a16:creationId xmlns:a16="http://schemas.microsoft.com/office/drawing/2014/main" id="{963B5DCC-BA73-5759-CF40-8E5E042CD15B}"/>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13340263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2383B5-323C-379A-95CB-80101E40A3FD}"/>
              </a:ext>
            </a:extLst>
          </p:cNvPr>
          <p:cNvSpPr>
            <a:spLocks noGrp="1"/>
          </p:cNvSpPr>
          <p:nvPr>
            <p:ph type="title"/>
          </p:nvPr>
        </p:nvSpPr>
        <p:spPr/>
        <p:txBody>
          <a:bodyPr/>
          <a:lstStyle/>
          <a:p>
            <a:r>
              <a:rPr lang="en-US"/>
              <a:t>Click to edit Master title style</a:t>
            </a:r>
            <a:endParaRPr lang="en-AE"/>
          </a:p>
        </p:txBody>
      </p:sp>
      <p:sp>
        <p:nvSpPr>
          <p:cNvPr id="3" name="Content Placeholder 2">
            <a:extLst>
              <a:ext uri="{FF2B5EF4-FFF2-40B4-BE49-F238E27FC236}">
                <a16:creationId xmlns:a16="http://schemas.microsoft.com/office/drawing/2014/main" id="{5F29D40F-FD76-BFA8-6D77-1549BA527F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Content Placeholder 3">
            <a:extLst>
              <a:ext uri="{FF2B5EF4-FFF2-40B4-BE49-F238E27FC236}">
                <a16:creationId xmlns:a16="http://schemas.microsoft.com/office/drawing/2014/main" id="{54AFA27B-A20E-3312-BDD1-B24CB5A4E56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Date Placeholder 4">
            <a:extLst>
              <a:ext uri="{FF2B5EF4-FFF2-40B4-BE49-F238E27FC236}">
                <a16:creationId xmlns:a16="http://schemas.microsoft.com/office/drawing/2014/main" id="{DE4F42CA-E544-59B3-5046-0C66542E020D}"/>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6" name="Footer Placeholder 5">
            <a:extLst>
              <a:ext uri="{FF2B5EF4-FFF2-40B4-BE49-F238E27FC236}">
                <a16:creationId xmlns:a16="http://schemas.microsoft.com/office/drawing/2014/main" id="{89CB9C11-ACC3-E119-E743-879822DF8EE2}"/>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B01349DB-09C8-5D07-8434-BC003AC88BF3}"/>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13704681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96E508-DF35-6E97-279B-D6851E8820F3}"/>
              </a:ext>
            </a:extLst>
          </p:cNvPr>
          <p:cNvSpPr>
            <a:spLocks noGrp="1"/>
          </p:cNvSpPr>
          <p:nvPr>
            <p:ph type="title"/>
          </p:nvPr>
        </p:nvSpPr>
        <p:spPr>
          <a:xfrm>
            <a:off x="839788" y="365125"/>
            <a:ext cx="10515600" cy="1325563"/>
          </a:xfrm>
        </p:spPr>
        <p:txBody>
          <a:bodyPr/>
          <a:lstStyle/>
          <a:p>
            <a:r>
              <a:rPr lang="en-US"/>
              <a:t>Click to edit Master title style</a:t>
            </a:r>
            <a:endParaRPr lang="en-AE"/>
          </a:p>
        </p:txBody>
      </p:sp>
      <p:sp>
        <p:nvSpPr>
          <p:cNvPr id="3" name="Text Placeholder 2">
            <a:extLst>
              <a:ext uri="{FF2B5EF4-FFF2-40B4-BE49-F238E27FC236}">
                <a16:creationId xmlns:a16="http://schemas.microsoft.com/office/drawing/2014/main" id="{1093AE8E-E3F3-7860-BB61-DF0FCF7102A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D91A592-FFA5-5D70-0522-F0605A7C834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5" name="Text Placeholder 4">
            <a:extLst>
              <a:ext uri="{FF2B5EF4-FFF2-40B4-BE49-F238E27FC236}">
                <a16:creationId xmlns:a16="http://schemas.microsoft.com/office/drawing/2014/main" id="{1EDCF05E-E6E5-8EEA-35E4-BB9330AA94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5DD939A-04BA-0359-5D8F-17F4542C85E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7" name="Date Placeholder 6">
            <a:extLst>
              <a:ext uri="{FF2B5EF4-FFF2-40B4-BE49-F238E27FC236}">
                <a16:creationId xmlns:a16="http://schemas.microsoft.com/office/drawing/2014/main" id="{9BEE38E1-F835-7342-96D0-D8097A14A3B5}"/>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8" name="Footer Placeholder 7">
            <a:extLst>
              <a:ext uri="{FF2B5EF4-FFF2-40B4-BE49-F238E27FC236}">
                <a16:creationId xmlns:a16="http://schemas.microsoft.com/office/drawing/2014/main" id="{DF64BE4A-24D5-53CE-3758-0ED1E240B471}"/>
              </a:ext>
            </a:extLst>
          </p:cNvPr>
          <p:cNvSpPr>
            <a:spLocks noGrp="1"/>
          </p:cNvSpPr>
          <p:nvPr>
            <p:ph type="ftr" sz="quarter" idx="11"/>
          </p:nvPr>
        </p:nvSpPr>
        <p:spPr/>
        <p:txBody>
          <a:bodyPr/>
          <a:lstStyle/>
          <a:p>
            <a:endParaRPr lang="en-AE"/>
          </a:p>
        </p:txBody>
      </p:sp>
      <p:sp>
        <p:nvSpPr>
          <p:cNvPr id="9" name="Slide Number Placeholder 8">
            <a:extLst>
              <a:ext uri="{FF2B5EF4-FFF2-40B4-BE49-F238E27FC236}">
                <a16:creationId xmlns:a16="http://schemas.microsoft.com/office/drawing/2014/main" id="{0A1C97DC-8ED1-20E6-36F4-A134D4E196B7}"/>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18941768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5A937-2F8E-724E-4E3B-BC550A50C641}"/>
              </a:ext>
            </a:extLst>
          </p:cNvPr>
          <p:cNvSpPr>
            <a:spLocks noGrp="1"/>
          </p:cNvSpPr>
          <p:nvPr>
            <p:ph type="title"/>
          </p:nvPr>
        </p:nvSpPr>
        <p:spPr/>
        <p:txBody>
          <a:bodyPr/>
          <a:lstStyle/>
          <a:p>
            <a:r>
              <a:rPr lang="en-US"/>
              <a:t>Click to edit Master title style</a:t>
            </a:r>
            <a:endParaRPr lang="en-AE"/>
          </a:p>
        </p:txBody>
      </p:sp>
      <p:sp>
        <p:nvSpPr>
          <p:cNvPr id="3" name="Date Placeholder 2">
            <a:extLst>
              <a:ext uri="{FF2B5EF4-FFF2-40B4-BE49-F238E27FC236}">
                <a16:creationId xmlns:a16="http://schemas.microsoft.com/office/drawing/2014/main" id="{8C437754-D4AD-808F-78B5-D004CCBDBF03}"/>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4" name="Footer Placeholder 3">
            <a:extLst>
              <a:ext uri="{FF2B5EF4-FFF2-40B4-BE49-F238E27FC236}">
                <a16:creationId xmlns:a16="http://schemas.microsoft.com/office/drawing/2014/main" id="{4EF5214F-6F30-1877-081D-2BA74FA518DA}"/>
              </a:ext>
            </a:extLst>
          </p:cNvPr>
          <p:cNvSpPr>
            <a:spLocks noGrp="1"/>
          </p:cNvSpPr>
          <p:nvPr>
            <p:ph type="ftr" sz="quarter" idx="11"/>
          </p:nvPr>
        </p:nvSpPr>
        <p:spPr/>
        <p:txBody>
          <a:bodyPr/>
          <a:lstStyle/>
          <a:p>
            <a:endParaRPr lang="en-AE"/>
          </a:p>
        </p:txBody>
      </p:sp>
      <p:sp>
        <p:nvSpPr>
          <p:cNvPr id="5" name="Slide Number Placeholder 4">
            <a:extLst>
              <a:ext uri="{FF2B5EF4-FFF2-40B4-BE49-F238E27FC236}">
                <a16:creationId xmlns:a16="http://schemas.microsoft.com/office/drawing/2014/main" id="{36564B62-3817-6B88-8ED8-244B6863B726}"/>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29560541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A484A0-E352-D4AD-EBC3-90A644F0045E}"/>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3" name="Footer Placeholder 2">
            <a:extLst>
              <a:ext uri="{FF2B5EF4-FFF2-40B4-BE49-F238E27FC236}">
                <a16:creationId xmlns:a16="http://schemas.microsoft.com/office/drawing/2014/main" id="{1D1A9F29-B37B-C051-C7B0-FFD9D299C7F3}"/>
              </a:ext>
            </a:extLst>
          </p:cNvPr>
          <p:cNvSpPr>
            <a:spLocks noGrp="1"/>
          </p:cNvSpPr>
          <p:nvPr>
            <p:ph type="ftr" sz="quarter" idx="11"/>
          </p:nvPr>
        </p:nvSpPr>
        <p:spPr/>
        <p:txBody>
          <a:bodyPr/>
          <a:lstStyle/>
          <a:p>
            <a:endParaRPr lang="en-AE"/>
          </a:p>
        </p:txBody>
      </p:sp>
      <p:sp>
        <p:nvSpPr>
          <p:cNvPr id="4" name="Slide Number Placeholder 3">
            <a:extLst>
              <a:ext uri="{FF2B5EF4-FFF2-40B4-BE49-F238E27FC236}">
                <a16:creationId xmlns:a16="http://schemas.microsoft.com/office/drawing/2014/main" id="{A990A6FB-5193-2216-0684-0505AC16B18D}"/>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201739192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6753C4-6717-8821-803A-69E74ED0A09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Content Placeholder 2">
            <a:extLst>
              <a:ext uri="{FF2B5EF4-FFF2-40B4-BE49-F238E27FC236}">
                <a16:creationId xmlns:a16="http://schemas.microsoft.com/office/drawing/2014/main" id="{959D7D70-553A-4D4B-277E-8DDD363DB3D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Text Placeholder 3">
            <a:extLst>
              <a:ext uri="{FF2B5EF4-FFF2-40B4-BE49-F238E27FC236}">
                <a16:creationId xmlns:a16="http://schemas.microsoft.com/office/drawing/2014/main" id="{2515EA8E-8A34-67FF-D719-81D91C054C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716DD4E-D5FA-8F3E-8415-6C938FA277D3}"/>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6" name="Footer Placeholder 5">
            <a:extLst>
              <a:ext uri="{FF2B5EF4-FFF2-40B4-BE49-F238E27FC236}">
                <a16:creationId xmlns:a16="http://schemas.microsoft.com/office/drawing/2014/main" id="{14A7EE5A-6EBC-F5B0-687A-BAB407621756}"/>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01A598EF-312F-4219-2E0B-D1BAC4C355F0}"/>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10303181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E82CA7-14CE-D059-12F2-3887019E5A2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AE"/>
          </a:p>
        </p:txBody>
      </p:sp>
      <p:sp>
        <p:nvSpPr>
          <p:cNvPr id="3" name="Picture Placeholder 2">
            <a:extLst>
              <a:ext uri="{FF2B5EF4-FFF2-40B4-BE49-F238E27FC236}">
                <a16:creationId xmlns:a16="http://schemas.microsoft.com/office/drawing/2014/main" id="{8545D939-F568-9719-A1ED-A3F2113D1C1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AE"/>
          </a:p>
        </p:txBody>
      </p:sp>
      <p:sp>
        <p:nvSpPr>
          <p:cNvPr id="4" name="Text Placeholder 3">
            <a:extLst>
              <a:ext uri="{FF2B5EF4-FFF2-40B4-BE49-F238E27FC236}">
                <a16:creationId xmlns:a16="http://schemas.microsoft.com/office/drawing/2014/main" id="{461C0A4E-1FE7-F166-4067-8BAA0B78F48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81D229-EF5E-818E-CC49-00E47A76394F}"/>
              </a:ext>
            </a:extLst>
          </p:cNvPr>
          <p:cNvSpPr>
            <a:spLocks noGrp="1"/>
          </p:cNvSpPr>
          <p:nvPr>
            <p:ph type="dt" sz="half" idx="10"/>
          </p:nvPr>
        </p:nvSpPr>
        <p:spPr/>
        <p:txBody>
          <a:bodyPr/>
          <a:lstStyle/>
          <a:p>
            <a:fld id="{4164EA98-ED3B-4FD4-9853-CBE8F2E9C026}" type="datetimeFigureOut">
              <a:rPr lang="en-AE" smtClean="0"/>
              <a:t>10/08/2022</a:t>
            </a:fld>
            <a:endParaRPr lang="en-AE"/>
          </a:p>
        </p:txBody>
      </p:sp>
      <p:sp>
        <p:nvSpPr>
          <p:cNvPr id="6" name="Footer Placeholder 5">
            <a:extLst>
              <a:ext uri="{FF2B5EF4-FFF2-40B4-BE49-F238E27FC236}">
                <a16:creationId xmlns:a16="http://schemas.microsoft.com/office/drawing/2014/main" id="{7D573C3A-E530-7781-2860-0010C3FE1812}"/>
              </a:ext>
            </a:extLst>
          </p:cNvPr>
          <p:cNvSpPr>
            <a:spLocks noGrp="1"/>
          </p:cNvSpPr>
          <p:nvPr>
            <p:ph type="ftr" sz="quarter" idx="11"/>
          </p:nvPr>
        </p:nvSpPr>
        <p:spPr/>
        <p:txBody>
          <a:bodyPr/>
          <a:lstStyle/>
          <a:p>
            <a:endParaRPr lang="en-AE"/>
          </a:p>
        </p:txBody>
      </p:sp>
      <p:sp>
        <p:nvSpPr>
          <p:cNvPr id="7" name="Slide Number Placeholder 6">
            <a:extLst>
              <a:ext uri="{FF2B5EF4-FFF2-40B4-BE49-F238E27FC236}">
                <a16:creationId xmlns:a16="http://schemas.microsoft.com/office/drawing/2014/main" id="{2DCDE95A-0237-2D17-E4B1-6BD5B88513FF}"/>
              </a:ext>
            </a:extLst>
          </p:cNvPr>
          <p:cNvSpPr>
            <a:spLocks noGrp="1"/>
          </p:cNvSpPr>
          <p:nvPr>
            <p:ph type="sldNum" sz="quarter" idx="12"/>
          </p:nvPr>
        </p:nvSpPr>
        <p:spPr/>
        <p:txBody>
          <a:bodyPr/>
          <a:lstStyle/>
          <a:p>
            <a:fld id="{FA7D736F-F429-4263-9BD5-9DC50E759BCC}" type="slidenum">
              <a:rPr lang="en-AE" smtClean="0"/>
              <a:t>‹#›</a:t>
            </a:fld>
            <a:endParaRPr lang="en-AE"/>
          </a:p>
        </p:txBody>
      </p:sp>
    </p:spTree>
    <p:extLst>
      <p:ext uri="{BB962C8B-B14F-4D97-AF65-F5344CB8AC3E}">
        <p14:creationId xmlns:p14="http://schemas.microsoft.com/office/powerpoint/2010/main" val="3972555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627D16-0937-504C-970F-532AF82AD1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AE"/>
          </a:p>
        </p:txBody>
      </p:sp>
      <p:sp>
        <p:nvSpPr>
          <p:cNvPr id="3" name="Text Placeholder 2">
            <a:extLst>
              <a:ext uri="{FF2B5EF4-FFF2-40B4-BE49-F238E27FC236}">
                <a16:creationId xmlns:a16="http://schemas.microsoft.com/office/drawing/2014/main" id="{A7BC6614-E5EC-6374-4E15-407A2122AE5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AE"/>
          </a:p>
        </p:txBody>
      </p:sp>
      <p:sp>
        <p:nvSpPr>
          <p:cNvPr id="4" name="Date Placeholder 3">
            <a:extLst>
              <a:ext uri="{FF2B5EF4-FFF2-40B4-BE49-F238E27FC236}">
                <a16:creationId xmlns:a16="http://schemas.microsoft.com/office/drawing/2014/main" id="{094215BB-9D2F-5BE4-FE91-4C3764813FB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164EA98-ED3B-4FD4-9853-CBE8F2E9C026}" type="datetimeFigureOut">
              <a:rPr lang="en-AE" smtClean="0"/>
              <a:t>10/08/2022</a:t>
            </a:fld>
            <a:endParaRPr lang="en-AE"/>
          </a:p>
        </p:txBody>
      </p:sp>
      <p:sp>
        <p:nvSpPr>
          <p:cNvPr id="5" name="Footer Placeholder 4">
            <a:extLst>
              <a:ext uri="{FF2B5EF4-FFF2-40B4-BE49-F238E27FC236}">
                <a16:creationId xmlns:a16="http://schemas.microsoft.com/office/drawing/2014/main" id="{BE8FFB6A-B852-31F4-2D0A-CF526584C61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AE"/>
          </a:p>
        </p:txBody>
      </p:sp>
      <p:sp>
        <p:nvSpPr>
          <p:cNvPr id="6" name="Slide Number Placeholder 5">
            <a:extLst>
              <a:ext uri="{FF2B5EF4-FFF2-40B4-BE49-F238E27FC236}">
                <a16:creationId xmlns:a16="http://schemas.microsoft.com/office/drawing/2014/main" id="{39DA1D89-9B61-2C75-7759-D748FDA6A0D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A7D736F-F429-4263-9BD5-9DC50E759BCC}" type="slidenum">
              <a:rPr lang="en-AE" smtClean="0"/>
              <a:t>‹#›</a:t>
            </a:fld>
            <a:endParaRPr lang="en-AE"/>
          </a:p>
        </p:txBody>
      </p:sp>
    </p:spTree>
    <p:extLst>
      <p:ext uri="{BB962C8B-B14F-4D97-AF65-F5344CB8AC3E}">
        <p14:creationId xmlns:p14="http://schemas.microsoft.com/office/powerpoint/2010/main" val="78218618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620E3-FABB-81EF-3C58-3C82FEF9B3F2}"/>
              </a:ext>
            </a:extLst>
          </p:cNvPr>
          <p:cNvSpPr>
            <a:spLocks noGrp="1"/>
          </p:cNvSpPr>
          <p:nvPr>
            <p:ph type="ctrTitle"/>
          </p:nvPr>
        </p:nvSpPr>
        <p:spPr/>
        <p:txBody>
          <a:bodyPr/>
          <a:lstStyle/>
          <a:p>
            <a:r>
              <a:rPr lang="en-US" sz="6000" b="0" spc="-5" dirty="0">
                <a:latin typeface="Times New Roman"/>
                <a:cs typeface="Times New Roman"/>
              </a:rPr>
              <a:t>LENDING</a:t>
            </a:r>
            <a:r>
              <a:rPr lang="en-US" sz="6000" b="0" spc="-30" dirty="0">
                <a:latin typeface="Times New Roman"/>
                <a:cs typeface="Times New Roman"/>
              </a:rPr>
              <a:t> </a:t>
            </a:r>
            <a:r>
              <a:rPr lang="en-US" sz="6000" b="0" spc="-10" dirty="0">
                <a:latin typeface="Times New Roman"/>
                <a:cs typeface="Times New Roman"/>
              </a:rPr>
              <a:t>CLUB</a:t>
            </a:r>
            <a:r>
              <a:rPr lang="en-US" sz="6000" b="0" spc="-35" dirty="0">
                <a:latin typeface="Times New Roman"/>
                <a:cs typeface="Times New Roman"/>
              </a:rPr>
              <a:t> </a:t>
            </a:r>
            <a:r>
              <a:rPr lang="en-US" sz="6000" b="0" spc="-10" dirty="0">
                <a:latin typeface="Times New Roman"/>
                <a:cs typeface="Times New Roman"/>
              </a:rPr>
              <a:t>CASE</a:t>
            </a:r>
            <a:r>
              <a:rPr lang="en-US" sz="6000" b="0" spc="-30" dirty="0">
                <a:latin typeface="Times New Roman"/>
                <a:cs typeface="Times New Roman"/>
              </a:rPr>
              <a:t> </a:t>
            </a:r>
            <a:r>
              <a:rPr lang="en-US" sz="6000" b="0" spc="-5" dirty="0">
                <a:latin typeface="Times New Roman"/>
                <a:cs typeface="Times New Roman"/>
              </a:rPr>
              <a:t>STUDY</a:t>
            </a:r>
            <a:endParaRPr lang="en-AE" dirty="0"/>
          </a:p>
        </p:txBody>
      </p:sp>
      <p:sp>
        <p:nvSpPr>
          <p:cNvPr id="3" name="Subtitle 2">
            <a:extLst>
              <a:ext uri="{FF2B5EF4-FFF2-40B4-BE49-F238E27FC236}">
                <a16:creationId xmlns:a16="http://schemas.microsoft.com/office/drawing/2014/main" id="{7122DB8C-05A2-A573-82F3-96FFDDA2FFDC}"/>
              </a:ext>
            </a:extLst>
          </p:cNvPr>
          <p:cNvSpPr>
            <a:spLocks noGrp="1"/>
          </p:cNvSpPr>
          <p:nvPr>
            <p:ph type="subTitle" idx="1"/>
          </p:nvPr>
        </p:nvSpPr>
        <p:spPr/>
        <p:txBody>
          <a:bodyPr/>
          <a:lstStyle/>
          <a:p>
            <a:pPr marL="12700">
              <a:lnSpc>
                <a:spcPts val="2050"/>
              </a:lnSpc>
              <a:spcBef>
                <a:spcPts val="100"/>
              </a:spcBef>
            </a:pPr>
            <a:r>
              <a:rPr lang="en-US" spc="-5" dirty="0">
                <a:latin typeface="Times New Roman"/>
                <a:cs typeface="Times New Roman"/>
              </a:rPr>
              <a:t>Presented by Shebli Yusuf and Lavanya M</a:t>
            </a:r>
            <a:endParaRPr lang="en-US" sz="2400" dirty="0">
              <a:latin typeface="Times New Roman"/>
              <a:cs typeface="Times New Roman"/>
            </a:endParaRPr>
          </a:p>
          <a:p>
            <a:endParaRPr lang="en-AE" dirty="0"/>
          </a:p>
        </p:txBody>
      </p:sp>
    </p:spTree>
    <p:extLst>
      <p:ext uri="{BB962C8B-B14F-4D97-AF65-F5344CB8AC3E}">
        <p14:creationId xmlns:p14="http://schemas.microsoft.com/office/powerpoint/2010/main" val="24287562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2A3061-CCC0-D302-3C4D-3091398C0B3A}"/>
              </a:ext>
            </a:extLst>
          </p:cNvPr>
          <p:cNvSpPr>
            <a:spLocks noGrp="1"/>
          </p:cNvSpPr>
          <p:nvPr>
            <p:ph type="title"/>
          </p:nvPr>
        </p:nvSpPr>
        <p:spPr>
          <a:xfrm>
            <a:off x="839788" y="314325"/>
            <a:ext cx="10515600" cy="1325563"/>
          </a:xfrm>
        </p:spPr>
        <p:txBody>
          <a:bodyPr/>
          <a:lstStyle/>
          <a:p>
            <a:r>
              <a:rPr lang="en-US" dirty="0">
                <a:latin typeface="Georgia" panose="02040502050405020303" pitchFamily="18" charset="0"/>
              </a:rPr>
              <a:t>INSIGHTS</a:t>
            </a:r>
            <a:endParaRPr lang="en-AE" dirty="0">
              <a:latin typeface="Georgia" panose="02040502050405020303" pitchFamily="18" charset="0"/>
            </a:endParaRPr>
          </a:p>
        </p:txBody>
      </p:sp>
      <p:sp>
        <p:nvSpPr>
          <p:cNvPr id="4" name="Content Placeholder 3">
            <a:extLst>
              <a:ext uri="{FF2B5EF4-FFF2-40B4-BE49-F238E27FC236}">
                <a16:creationId xmlns:a16="http://schemas.microsoft.com/office/drawing/2014/main" id="{24B7EB90-ADE3-243B-5914-FBA5DB9C5D4C}"/>
              </a:ext>
            </a:extLst>
          </p:cNvPr>
          <p:cNvSpPr>
            <a:spLocks noGrp="1"/>
          </p:cNvSpPr>
          <p:nvPr>
            <p:ph sz="half" idx="2"/>
          </p:nvPr>
        </p:nvSpPr>
        <p:spPr/>
        <p:txBody>
          <a:bodyPr>
            <a:normAutofit/>
          </a:bodyPr>
          <a:lstStyle/>
          <a:p>
            <a:r>
              <a:rPr lang="en-US" sz="1800" dirty="0">
                <a:latin typeface="Georgia" panose="02040502050405020303" pitchFamily="18" charset="0"/>
              </a:rPr>
              <a:t>Debt consolidation and small businesses tend to default a loan so be cautious.</a:t>
            </a:r>
          </a:p>
          <a:p>
            <a:r>
              <a:rPr lang="en-US" sz="1800" dirty="0">
                <a:latin typeface="Georgia" panose="02040502050405020303" pitchFamily="18" charset="0"/>
              </a:rPr>
              <a:t>Customers having less income with higher loans approved are most likely to default.</a:t>
            </a:r>
          </a:p>
          <a:p>
            <a:r>
              <a:rPr lang="en-US" sz="1800" dirty="0">
                <a:latin typeface="Georgia" panose="02040502050405020303" pitchFamily="18" charset="0"/>
              </a:rPr>
              <a:t>Customers from CA state has most payees, and most defaulters so do appropriate verification and background checks.</a:t>
            </a:r>
          </a:p>
          <a:p>
            <a:r>
              <a:rPr lang="en-US" sz="1800" dirty="0">
                <a:latin typeface="Georgia" panose="02040502050405020303" pitchFamily="18" charset="0"/>
              </a:rPr>
              <a:t>Loans with higher interest rates can have more defaulters.</a:t>
            </a:r>
            <a:endParaRPr lang="en-AE" sz="1800" dirty="0">
              <a:latin typeface="Georgia" panose="02040502050405020303" pitchFamily="18" charset="0"/>
            </a:endParaRPr>
          </a:p>
        </p:txBody>
      </p:sp>
    </p:spTree>
    <p:extLst>
      <p:ext uri="{BB962C8B-B14F-4D97-AF65-F5344CB8AC3E}">
        <p14:creationId xmlns:p14="http://schemas.microsoft.com/office/powerpoint/2010/main" val="84406086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0895-BED0-F7E6-3AB8-A44CC4EF1B71}"/>
              </a:ext>
            </a:extLst>
          </p:cNvPr>
          <p:cNvSpPr>
            <a:spLocks noGrp="1"/>
          </p:cNvSpPr>
          <p:nvPr>
            <p:ph type="title"/>
          </p:nvPr>
        </p:nvSpPr>
        <p:spPr/>
        <p:txBody>
          <a:bodyPr/>
          <a:lstStyle/>
          <a:p>
            <a:r>
              <a:rPr lang="en-US" dirty="0">
                <a:latin typeface="Georgia" panose="02040502050405020303" pitchFamily="18" charset="0"/>
              </a:rPr>
              <a:t>Lending Club</a:t>
            </a:r>
            <a:endParaRPr lang="en-AE" dirty="0">
              <a:latin typeface="Georgia" panose="02040502050405020303" pitchFamily="18" charset="0"/>
            </a:endParaRPr>
          </a:p>
        </p:txBody>
      </p:sp>
      <p:sp>
        <p:nvSpPr>
          <p:cNvPr id="3" name="Content Placeholder 2">
            <a:extLst>
              <a:ext uri="{FF2B5EF4-FFF2-40B4-BE49-F238E27FC236}">
                <a16:creationId xmlns:a16="http://schemas.microsoft.com/office/drawing/2014/main" id="{6392B988-5E26-D031-CE37-25C475CE0A09}"/>
              </a:ext>
            </a:extLst>
          </p:cNvPr>
          <p:cNvSpPr>
            <a:spLocks noGrp="1"/>
          </p:cNvSpPr>
          <p:nvPr>
            <p:ph sz="half" idx="1"/>
          </p:nvPr>
        </p:nvSpPr>
        <p:spPr/>
        <p:txBody>
          <a:bodyPr/>
          <a:lstStyle/>
          <a:p>
            <a:r>
              <a:rPr lang="en-US" dirty="0">
                <a:latin typeface="Georgia" panose="02040502050405020303" pitchFamily="18" charset="0"/>
              </a:rPr>
              <a:t>Being one of the world’s largest lending firm, We aim at providing the best Loan rates based on our customers. We deal with Personal, Financial, Medical, and Educational loans and much more to carter your needs and provide the best service through out the tenure.</a:t>
            </a:r>
            <a:endParaRPr lang="en-AE" dirty="0">
              <a:latin typeface="Georgia" panose="02040502050405020303" pitchFamily="18" charset="0"/>
            </a:endParaRPr>
          </a:p>
        </p:txBody>
      </p:sp>
      <p:sp>
        <p:nvSpPr>
          <p:cNvPr id="4" name="Content Placeholder 3">
            <a:extLst>
              <a:ext uri="{FF2B5EF4-FFF2-40B4-BE49-F238E27FC236}">
                <a16:creationId xmlns:a16="http://schemas.microsoft.com/office/drawing/2014/main" id="{130BE814-C22D-1BB5-752D-BC8453167DB7}"/>
              </a:ext>
            </a:extLst>
          </p:cNvPr>
          <p:cNvSpPr>
            <a:spLocks noGrp="1"/>
          </p:cNvSpPr>
          <p:nvPr>
            <p:ph sz="half" idx="2"/>
          </p:nvPr>
        </p:nvSpPr>
        <p:spPr/>
        <p:txBody>
          <a:bodyPr/>
          <a:lstStyle/>
          <a:p>
            <a:r>
              <a:rPr lang="en-US" dirty="0">
                <a:latin typeface="Georgia" panose="02040502050405020303" pitchFamily="18" charset="0"/>
              </a:rPr>
              <a:t>The objective of this EDA is to find out the driving factors for the defaulting on the loan application thereby eliminating the possibility of loaning a possible defaulter which in turn saves the company from the financial risk(s) incurred.</a:t>
            </a:r>
            <a:endParaRPr lang="en-AE" dirty="0">
              <a:latin typeface="Georgia" panose="02040502050405020303" pitchFamily="18" charset="0"/>
            </a:endParaRPr>
          </a:p>
        </p:txBody>
      </p:sp>
    </p:spTree>
    <p:extLst>
      <p:ext uri="{BB962C8B-B14F-4D97-AF65-F5344CB8AC3E}">
        <p14:creationId xmlns:p14="http://schemas.microsoft.com/office/powerpoint/2010/main" val="41987400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F306920C-8CAC-3586-BA4D-60B98F794421}"/>
              </a:ext>
            </a:extLst>
          </p:cNvPr>
          <p:cNvGraphicFramePr>
            <a:graphicFrameLocks noGrp="1"/>
          </p:cNvGraphicFramePr>
          <p:nvPr>
            <p:ph idx="1"/>
            <p:extLst>
              <p:ext uri="{D42A27DB-BD31-4B8C-83A1-F6EECF244321}">
                <p14:modId xmlns:p14="http://schemas.microsoft.com/office/powerpoint/2010/main" val="304666736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 name="Title 1">
            <a:extLst>
              <a:ext uri="{FF2B5EF4-FFF2-40B4-BE49-F238E27FC236}">
                <a16:creationId xmlns:a16="http://schemas.microsoft.com/office/drawing/2014/main" id="{455EDFC3-EB91-5421-6EF7-3F7DEF01957C}"/>
              </a:ext>
            </a:extLst>
          </p:cNvPr>
          <p:cNvSpPr>
            <a:spLocks noGrp="1"/>
          </p:cNvSpPr>
          <p:nvPr>
            <p:ph type="title"/>
          </p:nvPr>
        </p:nvSpPr>
        <p:spPr/>
        <p:txBody>
          <a:bodyPr/>
          <a:lstStyle/>
          <a:p>
            <a:r>
              <a:rPr lang="en-US" dirty="0">
                <a:latin typeface="Georgia" panose="02040502050405020303" pitchFamily="18" charset="0"/>
              </a:rPr>
              <a:t>How is this EDA presented?</a:t>
            </a:r>
            <a:endParaRPr lang="en-AE" dirty="0">
              <a:latin typeface="Georgia" panose="02040502050405020303" pitchFamily="18" charset="0"/>
            </a:endParaRPr>
          </a:p>
        </p:txBody>
      </p:sp>
      <p:cxnSp>
        <p:nvCxnSpPr>
          <p:cNvPr id="6" name="Straight Arrow Connector 5">
            <a:extLst>
              <a:ext uri="{FF2B5EF4-FFF2-40B4-BE49-F238E27FC236}">
                <a16:creationId xmlns:a16="http://schemas.microsoft.com/office/drawing/2014/main" id="{D385CF59-A3B0-8804-31B3-84CCC02F3B14}"/>
              </a:ext>
            </a:extLst>
          </p:cNvPr>
          <p:cNvCxnSpPr/>
          <p:nvPr/>
        </p:nvCxnSpPr>
        <p:spPr>
          <a:xfrm flipH="1">
            <a:off x="2600960" y="3429000"/>
            <a:ext cx="2032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1B24F30-67BA-49A7-914F-6A88E3F4C75E}"/>
              </a:ext>
            </a:extLst>
          </p:cNvPr>
          <p:cNvCxnSpPr/>
          <p:nvPr/>
        </p:nvCxnSpPr>
        <p:spPr>
          <a:xfrm>
            <a:off x="7640320" y="3429000"/>
            <a:ext cx="2042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D2112CF1-C5FE-6087-858E-372C119C6EF3}"/>
              </a:ext>
            </a:extLst>
          </p:cNvPr>
          <p:cNvCxnSpPr/>
          <p:nvPr/>
        </p:nvCxnSpPr>
        <p:spPr>
          <a:xfrm>
            <a:off x="6878320" y="5080000"/>
            <a:ext cx="2712720" cy="7823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Rectangle: Single Corner Rounded 12">
            <a:extLst>
              <a:ext uri="{FF2B5EF4-FFF2-40B4-BE49-F238E27FC236}">
                <a16:creationId xmlns:a16="http://schemas.microsoft.com/office/drawing/2014/main" id="{65B8DFA4-E252-4073-0F9A-D679086BF0B1}"/>
              </a:ext>
            </a:extLst>
          </p:cNvPr>
          <p:cNvSpPr/>
          <p:nvPr/>
        </p:nvSpPr>
        <p:spPr>
          <a:xfrm flipH="1">
            <a:off x="528320" y="2995454"/>
            <a:ext cx="1942655" cy="1566386"/>
          </a:xfrm>
          <a:prstGeom prst="round1Rect">
            <a:avLst>
              <a:gd name="adj" fmla="val 2272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Understanding the data using the data dictionary</a:t>
            </a:r>
            <a:endParaRPr lang="en-AE" dirty="0">
              <a:latin typeface="Georgia" panose="02040502050405020303" pitchFamily="18" charset="0"/>
            </a:endParaRPr>
          </a:p>
        </p:txBody>
      </p:sp>
      <p:sp>
        <p:nvSpPr>
          <p:cNvPr id="16" name="Rectangle: Single Corner Rounded 15">
            <a:extLst>
              <a:ext uri="{FF2B5EF4-FFF2-40B4-BE49-F238E27FC236}">
                <a16:creationId xmlns:a16="http://schemas.microsoft.com/office/drawing/2014/main" id="{E54CF9AA-3105-E1FC-C474-7257A85AFF77}"/>
              </a:ext>
            </a:extLst>
          </p:cNvPr>
          <p:cNvSpPr/>
          <p:nvPr/>
        </p:nvSpPr>
        <p:spPr>
          <a:xfrm>
            <a:off x="9862376" y="2534128"/>
            <a:ext cx="1801304" cy="1566385"/>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Cleaning the given data by eliminating various factors not relevant.</a:t>
            </a:r>
            <a:endParaRPr lang="en-AE" dirty="0">
              <a:latin typeface="Georgia" panose="02040502050405020303" pitchFamily="18" charset="0"/>
            </a:endParaRPr>
          </a:p>
        </p:txBody>
      </p:sp>
      <p:sp>
        <p:nvSpPr>
          <p:cNvPr id="17" name="Rectangle: Single Corner Rounded 16">
            <a:extLst>
              <a:ext uri="{FF2B5EF4-FFF2-40B4-BE49-F238E27FC236}">
                <a16:creationId xmlns:a16="http://schemas.microsoft.com/office/drawing/2014/main" id="{78D84988-E69A-EAB2-B701-8129EC001686}"/>
              </a:ext>
            </a:extLst>
          </p:cNvPr>
          <p:cNvSpPr/>
          <p:nvPr/>
        </p:nvSpPr>
        <p:spPr>
          <a:xfrm>
            <a:off x="9862376" y="4889186"/>
            <a:ext cx="1801304" cy="1675448"/>
          </a:xfrm>
          <a:prstGeom prst="round1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latin typeface="Georgia" panose="02040502050405020303" pitchFamily="18" charset="0"/>
              </a:rPr>
              <a:t>Analyzing the data and effectively bringing out valuable insights.</a:t>
            </a:r>
            <a:endParaRPr lang="en-AE" dirty="0">
              <a:latin typeface="Georgia" panose="02040502050405020303" pitchFamily="18" charset="0"/>
            </a:endParaRPr>
          </a:p>
        </p:txBody>
      </p:sp>
    </p:spTree>
    <p:extLst>
      <p:ext uri="{BB962C8B-B14F-4D97-AF65-F5344CB8AC3E}">
        <p14:creationId xmlns:p14="http://schemas.microsoft.com/office/powerpoint/2010/main" val="29640813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8" name="Content Placeholder 17" descr="Chart&#10;&#10;Description automatically generated">
            <a:extLst>
              <a:ext uri="{FF2B5EF4-FFF2-40B4-BE49-F238E27FC236}">
                <a16:creationId xmlns:a16="http://schemas.microsoft.com/office/drawing/2014/main" id="{FED4B6B2-E0CD-464B-6859-7B779B3A20B6}"/>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1100839" y="2505075"/>
            <a:ext cx="4635681" cy="4105707"/>
          </a:xfrm>
        </p:spPr>
      </p:pic>
      <p:sp>
        <p:nvSpPr>
          <p:cNvPr id="2" name="Title 1">
            <a:extLst>
              <a:ext uri="{FF2B5EF4-FFF2-40B4-BE49-F238E27FC236}">
                <a16:creationId xmlns:a16="http://schemas.microsoft.com/office/drawing/2014/main" id="{50BB1FE3-E784-1AD9-F209-248346E5A48D}"/>
              </a:ext>
            </a:extLst>
          </p:cNvPr>
          <p:cNvSpPr>
            <a:spLocks noGrp="1"/>
          </p:cNvSpPr>
          <p:nvPr>
            <p:ph type="title"/>
          </p:nvPr>
        </p:nvSpPr>
        <p:spPr/>
        <p:txBody>
          <a:bodyPr vert="horz" lIns="91440" tIns="45720" rIns="91440" bIns="45720" rtlCol="0" anchor="ctr">
            <a:normAutofit/>
          </a:bodyPr>
          <a:lstStyle/>
          <a:p>
            <a:r>
              <a:rPr lang="en-US" dirty="0">
                <a:latin typeface="Georgia" panose="02040502050405020303" pitchFamily="18" charset="0"/>
              </a:rPr>
              <a:t>DATA ANALYSIS</a:t>
            </a:r>
            <a:endParaRPr lang="en-US" sz="4400" kern="1200" dirty="0">
              <a:solidFill>
                <a:schemeClr val="tx1"/>
              </a:solidFill>
              <a:latin typeface="Georgia" panose="02040502050405020303" pitchFamily="18" charset="0"/>
            </a:endParaRPr>
          </a:p>
        </p:txBody>
      </p:sp>
      <p:sp>
        <p:nvSpPr>
          <p:cNvPr id="3" name="Text Placeholder 2">
            <a:extLst>
              <a:ext uri="{FF2B5EF4-FFF2-40B4-BE49-F238E27FC236}">
                <a16:creationId xmlns:a16="http://schemas.microsoft.com/office/drawing/2014/main" id="{4EFAC36F-1606-5B08-3D0B-728EA494CBAA}"/>
              </a:ext>
            </a:extLst>
          </p:cNvPr>
          <p:cNvSpPr>
            <a:spLocks noGrp="1"/>
          </p:cNvSpPr>
          <p:nvPr>
            <p:ph type="body" idx="1"/>
          </p:nvPr>
        </p:nvSpPr>
        <p:spPr>
          <a:xfrm>
            <a:off x="839788" y="1595120"/>
            <a:ext cx="10512424" cy="909955"/>
          </a:xfrm>
        </p:spPr>
        <p:txBody>
          <a:bodyPr>
            <a:normAutofit/>
          </a:bodyPr>
          <a:lstStyle/>
          <a:p>
            <a:pPr marL="542925" indent="-409575">
              <a:lnSpc>
                <a:spcPct val="100000"/>
              </a:lnSpc>
              <a:spcBef>
                <a:spcPts val="620"/>
              </a:spcBef>
              <a:buClr>
                <a:srgbClr val="000000"/>
              </a:buClr>
              <a:buFont typeface="Arial" panose="020B0604020202020204" pitchFamily="34" charset="0"/>
              <a:buChar char="•"/>
              <a:tabLst>
                <a:tab pos="542290" algn="l"/>
                <a:tab pos="542925" algn="l"/>
              </a:tabLst>
            </a:pPr>
            <a:r>
              <a:rPr lang="en-US" sz="1400" b="0" spc="-5" dirty="0">
                <a:latin typeface="Georgia" panose="02040502050405020303" pitchFamily="18" charset="0"/>
                <a:cs typeface="Times New Roman"/>
              </a:rPr>
              <a:t>As we can see close to 17% of the total loans included in this study are charged off.</a:t>
            </a:r>
          </a:p>
          <a:p>
            <a:pPr marL="542925" indent="-409575">
              <a:lnSpc>
                <a:spcPct val="100000"/>
              </a:lnSpc>
              <a:spcBef>
                <a:spcPts val="620"/>
              </a:spcBef>
              <a:buClr>
                <a:srgbClr val="000000"/>
              </a:buClr>
              <a:buFont typeface="Arial" panose="020B0604020202020204" pitchFamily="34" charset="0"/>
              <a:buChar char="•"/>
              <a:tabLst>
                <a:tab pos="542290" algn="l"/>
                <a:tab pos="542925" algn="l"/>
              </a:tabLst>
            </a:pPr>
            <a:r>
              <a:rPr lang="en-US" sz="1400" b="0" spc="-5" dirty="0">
                <a:latin typeface="Georgia" panose="02040502050405020303" pitchFamily="18" charset="0"/>
                <a:cs typeface="Times New Roman"/>
              </a:rPr>
              <a:t>As we look at the trend as we move forward through the years the number of customers who are defaulting are drastically reduced.</a:t>
            </a:r>
          </a:p>
          <a:p>
            <a:pPr marL="171450" indent="-171450">
              <a:buFont typeface="Arial" panose="020B0604020202020204" pitchFamily="34" charset="0"/>
              <a:buChar char="•"/>
            </a:pPr>
            <a:endParaRPr lang="en-AE" sz="1400" b="0" dirty="0">
              <a:latin typeface="Georgia" panose="02040502050405020303" pitchFamily="18" charset="0"/>
            </a:endParaRPr>
          </a:p>
        </p:txBody>
      </p:sp>
      <p:pic>
        <p:nvPicPr>
          <p:cNvPr id="14" name="Content Placeholder 13" descr="Chart, line chart&#10;&#10;Description automatically generated">
            <a:extLst>
              <a:ext uri="{FF2B5EF4-FFF2-40B4-BE49-F238E27FC236}">
                <a16:creationId xmlns:a16="http://schemas.microsoft.com/office/drawing/2014/main" id="{01E169E3-9CBB-2301-5D3B-B2AEF3EC66CB}"/>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6808038" y="2564029"/>
            <a:ext cx="4283123" cy="3987798"/>
          </a:xfrm>
        </p:spPr>
      </p:pic>
    </p:spTree>
    <p:extLst>
      <p:ext uri="{BB962C8B-B14F-4D97-AF65-F5344CB8AC3E}">
        <p14:creationId xmlns:p14="http://schemas.microsoft.com/office/powerpoint/2010/main" val="28375378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91B8FD-83F5-84FF-AEBC-13250149C49E}"/>
              </a:ext>
            </a:extLst>
          </p:cNvPr>
          <p:cNvSpPr>
            <a:spLocks noGrp="1"/>
          </p:cNvSpPr>
          <p:nvPr>
            <p:ph type="title"/>
          </p:nvPr>
        </p:nvSpPr>
        <p:spPr/>
        <p:txBody>
          <a:bodyPr/>
          <a:lstStyle/>
          <a:p>
            <a:r>
              <a:rPr lang="en-US" dirty="0">
                <a:latin typeface="Georgia" panose="02040502050405020303" pitchFamily="18" charset="0"/>
              </a:rPr>
              <a:t>DATA ANALYSIS - HOME OWNERSHIP</a:t>
            </a:r>
            <a:endParaRPr lang="en-AE" dirty="0">
              <a:latin typeface="Georgia" panose="02040502050405020303" pitchFamily="18" charset="0"/>
            </a:endParaRPr>
          </a:p>
        </p:txBody>
      </p:sp>
      <p:pic>
        <p:nvPicPr>
          <p:cNvPr id="9" name="Content Placeholder 8" descr="Graphical user interface&#10;&#10;Description automatically generated">
            <a:extLst>
              <a:ext uri="{FF2B5EF4-FFF2-40B4-BE49-F238E27FC236}">
                <a16:creationId xmlns:a16="http://schemas.microsoft.com/office/drawing/2014/main" id="{0C9CBE74-1493-2F9B-26D9-EC5E0B862CD0}"/>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838200" y="1690688"/>
            <a:ext cx="5491480" cy="4435013"/>
          </a:xfrm>
        </p:spPr>
      </p:pic>
      <p:sp>
        <p:nvSpPr>
          <p:cNvPr id="3" name="TextBox 2">
            <a:extLst>
              <a:ext uri="{FF2B5EF4-FFF2-40B4-BE49-F238E27FC236}">
                <a16:creationId xmlns:a16="http://schemas.microsoft.com/office/drawing/2014/main" id="{E84D76B9-FA7F-D046-D251-06B64B133C23}"/>
              </a:ext>
            </a:extLst>
          </p:cNvPr>
          <p:cNvSpPr txBox="1"/>
          <p:nvPr/>
        </p:nvSpPr>
        <p:spPr>
          <a:xfrm>
            <a:off x="6969760" y="2413337"/>
            <a:ext cx="4384040"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eorgia" panose="02040502050405020303" pitchFamily="18" charset="0"/>
              </a:rPr>
              <a:t>We see here that the trend usually is that most of the customers  applying for the loans are either Rented or are having Mortgaged Homes.</a:t>
            </a:r>
          </a:p>
          <a:p>
            <a:pPr marL="285750" indent="-285750">
              <a:buFont typeface="Arial" panose="020B0604020202020204" pitchFamily="34" charset="0"/>
              <a:buChar char="•"/>
            </a:pPr>
            <a:r>
              <a:rPr lang="en-US" sz="2000" dirty="0">
                <a:latin typeface="Georgia" panose="02040502050405020303" pitchFamily="18" charset="0"/>
              </a:rPr>
              <a:t>We also see that the possibility of defaulting is less for the customers with own home.</a:t>
            </a:r>
            <a:endParaRPr lang="en-AE" sz="2000" dirty="0">
              <a:latin typeface="Georgia" panose="02040502050405020303" pitchFamily="18" charset="0"/>
            </a:endParaRPr>
          </a:p>
        </p:txBody>
      </p:sp>
    </p:spTree>
    <p:extLst>
      <p:ext uri="{BB962C8B-B14F-4D97-AF65-F5344CB8AC3E}">
        <p14:creationId xmlns:p14="http://schemas.microsoft.com/office/powerpoint/2010/main" val="2522684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5B177-AEF8-8433-5882-7558BEC800FF}"/>
              </a:ext>
            </a:extLst>
          </p:cNvPr>
          <p:cNvSpPr>
            <a:spLocks noGrp="1"/>
          </p:cNvSpPr>
          <p:nvPr>
            <p:ph type="title"/>
          </p:nvPr>
        </p:nvSpPr>
        <p:spPr>
          <a:xfrm>
            <a:off x="958374" y="354965"/>
            <a:ext cx="9946640" cy="864235"/>
          </a:xfrm>
        </p:spPr>
        <p:txBody>
          <a:bodyPr>
            <a:normAutofit/>
          </a:bodyPr>
          <a:lstStyle/>
          <a:p>
            <a:r>
              <a:rPr lang="en-US" sz="3600" dirty="0">
                <a:latin typeface="Georgia" panose="02040502050405020303" pitchFamily="18" charset="0"/>
              </a:rPr>
              <a:t>DATA ANALYSIS – ANNUAL INCOME</a:t>
            </a:r>
            <a:endParaRPr lang="en-AE" sz="3600" dirty="0">
              <a:latin typeface="Georgia" panose="02040502050405020303" pitchFamily="18" charset="0"/>
            </a:endParaRPr>
          </a:p>
        </p:txBody>
      </p:sp>
      <p:pic>
        <p:nvPicPr>
          <p:cNvPr id="14" name="Picture 13" descr="A picture containing bar chart&#10;&#10;Description automatically generated">
            <a:extLst>
              <a:ext uri="{FF2B5EF4-FFF2-40B4-BE49-F238E27FC236}">
                <a16:creationId xmlns:a16="http://schemas.microsoft.com/office/drawing/2014/main" id="{21832440-8DD3-07B5-9CEA-C08C1FE1125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0933" y="2572842"/>
            <a:ext cx="5974080" cy="3880284"/>
          </a:xfrm>
          <a:prstGeom prst="rect">
            <a:avLst/>
          </a:prstGeom>
        </p:spPr>
      </p:pic>
      <p:pic>
        <p:nvPicPr>
          <p:cNvPr id="22" name="Content Placeholder 21" descr="Diagram&#10;&#10;Description automatically generated with medium confidence">
            <a:extLst>
              <a:ext uri="{FF2B5EF4-FFF2-40B4-BE49-F238E27FC236}">
                <a16:creationId xmlns:a16="http://schemas.microsoft.com/office/drawing/2014/main" id="{8B0600EC-FF06-67BD-872B-89390964F055}"/>
              </a:ext>
            </a:extLst>
          </p:cNvPr>
          <p:cNvPicPr>
            <a:picLocks noGrp="1" noChangeAspect="1"/>
          </p:cNvPicPr>
          <p:nvPr>
            <p:ph sz="half" idx="2"/>
          </p:nvPr>
        </p:nvPicPr>
        <p:blipFill>
          <a:blip r:embed="rId3">
            <a:extLst>
              <a:ext uri="{28A0092B-C50C-407E-A947-70E740481C1C}">
                <a14:useLocalDpi xmlns:a14="http://schemas.microsoft.com/office/drawing/2010/main" val="0"/>
              </a:ext>
            </a:extLst>
          </a:blip>
          <a:stretch>
            <a:fillRect/>
          </a:stretch>
        </p:blipFill>
        <p:spPr>
          <a:xfrm>
            <a:off x="860108" y="2448560"/>
            <a:ext cx="4652533" cy="3880284"/>
          </a:xfrm>
        </p:spPr>
      </p:pic>
      <p:sp>
        <p:nvSpPr>
          <p:cNvPr id="3" name="TextBox 2">
            <a:extLst>
              <a:ext uri="{FF2B5EF4-FFF2-40B4-BE49-F238E27FC236}">
                <a16:creationId xmlns:a16="http://schemas.microsoft.com/office/drawing/2014/main" id="{CB4A931A-5B6F-3820-2F15-5BA1DB89893B}"/>
              </a:ext>
            </a:extLst>
          </p:cNvPr>
          <p:cNvSpPr txBox="1"/>
          <p:nvPr/>
        </p:nvSpPr>
        <p:spPr>
          <a:xfrm>
            <a:off x="1286986" y="1219200"/>
            <a:ext cx="9946640" cy="1538883"/>
          </a:xfrm>
          <a:prstGeom prst="rect">
            <a:avLst/>
          </a:prstGeom>
          <a:noFill/>
        </p:spPr>
        <p:txBody>
          <a:bodyPr wrap="square" rtlCol="0">
            <a:spAutoFit/>
          </a:bodyPr>
          <a:lstStyle/>
          <a:p>
            <a:pPr marL="171450" indent="-171450">
              <a:buFont typeface="Arial" panose="020B0604020202020204" pitchFamily="34" charset="0"/>
              <a:buChar char="•"/>
            </a:pPr>
            <a:r>
              <a:rPr lang="en-US" sz="1400" dirty="0">
                <a:latin typeface="Georgia" panose="02040502050405020303" pitchFamily="18" charset="0"/>
              </a:rPr>
              <a:t>The customers with higher income are less likely to default.</a:t>
            </a:r>
          </a:p>
          <a:p>
            <a:pPr marL="171450" indent="-171450">
              <a:buFont typeface="Arial" panose="020B0604020202020204" pitchFamily="34" charset="0"/>
              <a:buChar char="•"/>
            </a:pPr>
            <a:r>
              <a:rPr lang="en-US" sz="1400" spc="-5" dirty="0">
                <a:latin typeface="Georgia" panose="02040502050405020303" pitchFamily="18" charset="0"/>
                <a:cs typeface="Times New Roman"/>
              </a:rPr>
              <a:t>The annual income </a:t>
            </a:r>
            <a:r>
              <a:rPr lang="en-US" sz="1400" dirty="0">
                <a:latin typeface="Georgia" panose="02040502050405020303" pitchFamily="18" charset="0"/>
                <a:cs typeface="Times New Roman"/>
              </a:rPr>
              <a:t>reported by </a:t>
            </a:r>
            <a:r>
              <a:rPr lang="en-US" sz="1400" spc="-5" dirty="0">
                <a:latin typeface="Georgia" panose="02040502050405020303" pitchFamily="18" charset="0"/>
                <a:cs typeface="Times New Roman"/>
              </a:rPr>
              <a:t>the customers </a:t>
            </a:r>
            <a:r>
              <a:rPr lang="en-US" sz="1400" dirty="0">
                <a:latin typeface="Georgia" panose="02040502050405020303" pitchFamily="18" charset="0"/>
                <a:cs typeface="Times New Roman"/>
              </a:rPr>
              <a:t>ranges from </a:t>
            </a:r>
            <a:r>
              <a:rPr lang="en-US" sz="1400" spc="-5" dirty="0">
                <a:latin typeface="Georgia" panose="02040502050405020303" pitchFamily="18" charset="0"/>
                <a:cs typeface="Times New Roman"/>
              </a:rPr>
              <a:t>min </a:t>
            </a:r>
            <a:r>
              <a:rPr lang="en-US" sz="1400" dirty="0">
                <a:latin typeface="Georgia" panose="02040502050405020303" pitchFamily="18" charset="0"/>
                <a:cs typeface="Times New Roman"/>
              </a:rPr>
              <a:t>of 4,000 </a:t>
            </a:r>
            <a:r>
              <a:rPr lang="en-US" sz="1400" spc="-5" dirty="0">
                <a:latin typeface="Georgia" panose="02040502050405020303" pitchFamily="18" charset="0"/>
                <a:cs typeface="Times New Roman"/>
              </a:rPr>
              <a:t>to max </a:t>
            </a:r>
            <a:r>
              <a:rPr lang="en-US" sz="1400" dirty="0">
                <a:latin typeface="Georgia" panose="02040502050405020303" pitchFamily="18" charset="0"/>
                <a:cs typeface="Times New Roman"/>
              </a:rPr>
              <a:t>of 6,000,000. </a:t>
            </a:r>
            <a:r>
              <a:rPr lang="en-US" sz="1400" spc="-5" dirty="0">
                <a:latin typeface="Georgia" panose="02040502050405020303" pitchFamily="18" charset="0"/>
                <a:cs typeface="Times New Roman"/>
              </a:rPr>
              <a:t>Median annual income is around </a:t>
            </a:r>
            <a:r>
              <a:rPr lang="en-US" sz="1400" dirty="0">
                <a:latin typeface="Georgia" panose="02040502050405020303" pitchFamily="18" charset="0"/>
                <a:cs typeface="Times New Roman"/>
              </a:rPr>
              <a:t>60,000. </a:t>
            </a:r>
            <a:r>
              <a:rPr lang="en-US" sz="1400" spc="-5" dirty="0">
                <a:latin typeface="Georgia" panose="02040502050405020303" pitchFamily="18" charset="0"/>
                <a:cs typeface="Times New Roman"/>
              </a:rPr>
              <a:t>Most </a:t>
            </a:r>
            <a:r>
              <a:rPr lang="en-US" sz="1400" dirty="0">
                <a:latin typeface="Georgia" panose="02040502050405020303" pitchFamily="18" charset="0"/>
                <a:cs typeface="Times New Roman"/>
              </a:rPr>
              <a:t>people have </a:t>
            </a:r>
            <a:r>
              <a:rPr lang="en-US" sz="1400" spc="-335" dirty="0">
                <a:latin typeface="Georgia" panose="02040502050405020303" pitchFamily="18" charset="0"/>
                <a:cs typeface="Times New Roman"/>
              </a:rPr>
              <a:t> </a:t>
            </a:r>
            <a:r>
              <a:rPr lang="en-US" sz="1400" spc="-5" dirty="0">
                <a:latin typeface="Georgia" panose="02040502050405020303" pitchFamily="18" charset="0"/>
                <a:cs typeface="Times New Roman"/>
              </a:rPr>
              <a:t>an</a:t>
            </a:r>
            <a:r>
              <a:rPr lang="en-US" sz="1400" spc="-10" dirty="0">
                <a:latin typeface="Georgia" panose="02040502050405020303" pitchFamily="18" charset="0"/>
                <a:cs typeface="Times New Roman"/>
              </a:rPr>
              <a:t> </a:t>
            </a:r>
            <a:r>
              <a:rPr lang="en-US" sz="1400" spc="-5" dirty="0">
                <a:latin typeface="Georgia" panose="02040502050405020303" pitchFamily="18" charset="0"/>
                <a:cs typeface="Times New Roman"/>
              </a:rPr>
              <a:t>annual income less than </a:t>
            </a:r>
            <a:r>
              <a:rPr lang="en-US" sz="1400" spc="-10" dirty="0">
                <a:latin typeface="Georgia" panose="02040502050405020303" pitchFamily="18" charset="0"/>
                <a:cs typeface="Times New Roman"/>
              </a:rPr>
              <a:t>1,15,000.</a:t>
            </a:r>
          </a:p>
          <a:p>
            <a:pPr marL="171450" indent="-171450">
              <a:buFont typeface="Arial" panose="020B0604020202020204" pitchFamily="34" charset="0"/>
              <a:buChar char="•"/>
            </a:pPr>
            <a:r>
              <a:rPr lang="en-US" sz="1400" spc="-5" dirty="0">
                <a:latin typeface="Georgia" panose="02040502050405020303" pitchFamily="18" charset="0"/>
                <a:cs typeface="Times New Roman"/>
              </a:rPr>
              <a:t>There</a:t>
            </a:r>
            <a:r>
              <a:rPr lang="en-US" sz="1400" spc="-10" dirty="0">
                <a:latin typeface="Georgia" panose="02040502050405020303" pitchFamily="18" charset="0"/>
                <a:cs typeface="Times New Roman"/>
              </a:rPr>
              <a:t> </a:t>
            </a:r>
            <a:r>
              <a:rPr lang="en-US" sz="1400" spc="-5" dirty="0">
                <a:latin typeface="Georgia" panose="02040502050405020303" pitchFamily="18" charset="0"/>
                <a:cs typeface="Times New Roman"/>
              </a:rPr>
              <a:t>are </a:t>
            </a:r>
            <a:r>
              <a:rPr lang="en-US" sz="1400" dirty="0">
                <a:latin typeface="Georgia" panose="02040502050405020303" pitchFamily="18" charset="0"/>
                <a:cs typeface="Times New Roman"/>
              </a:rPr>
              <a:t>people </a:t>
            </a:r>
            <a:r>
              <a:rPr lang="en-US" sz="1400" spc="-5" dirty="0">
                <a:latin typeface="Georgia" panose="02040502050405020303" pitchFamily="18" charset="0"/>
                <a:cs typeface="Times New Roman"/>
              </a:rPr>
              <a:t>with average income</a:t>
            </a:r>
            <a:r>
              <a:rPr lang="en-US" sz="1400" spc="-10" dirty="0">
                <a:latin typeface="Georgia" panose="02040502050405020303" pitchFamily="18" charset="0"/>
                <a:cs typeface="Times New Roman"/>
              </a:rPr>
              <a:t> </a:t>
            </a:r>
            <a:r>
              <a:rPr lang="en-US" sz="1400" spc="-5" dirty="0">
                <a:latin typeface="Georgia" panose="02040502050405020303" pitchFamily="18" charset="0"/>
                <a:cs typeface="Times New Roman"/>
              </a:rPr>
              <a:t>lower than </a:t>
            </a:r>
            <a:r>
              <a:rPr lang="en-US" sz="1400" dirty="0">
                <a:latin typeface="Georgia" panose="02040502050405020303" pitchFamily="18" charset="0"/>
                <a:cs typeface="Times New Roman"/>
              </a:rPr>
              <a:t>50,000  </a:t>
            </a:r>
            <a:r>
              <a:rPr lang="en-US" sz="1400" spc="-5" dirty="0">
                <a:latin typeface="Georgia" panose="02040502050405020303" pitchFamily="18" charset="0"/>
                <a:cs typeface="Times New Roman"/>
              </a:rPr>
              <a:t>taking  loans</a:t>
            </a:r>
            <a:r>
              <a:rPr lang="en-US" sz="1400" spc="-10" dirty="0">
                <a:latin typeface="Georgia" panose="02040502050405020303" pitchFamily="18" charset="0"/>
                <a:cs typeface="Times New Roman"/>
              </a:rPr>
              <a:t> </a:t>
            </a:r>
            <a:r>
              <a:rPr lang="en-US" sz="1400" dirty="0">
                <a:latin typeface="Georgia" panose="02040502050405020303" pitchFamily="18" charset="0"/>
                <a:cs typeface="Times New Roman"/>
              </a:rPr>
              <a:t>of 25,000 or </a:t>
            </a:r>
            <a:r>
              <a:rPr lang="en-US" sz="1400" spc="-15" dirty="0">
                <a:latin typeface="Georgia" panose="02040502050405020303" pitchFamily="18" charset="0"/>
                <a:cs typeface="Times New Roman"/>
              </a:rPr>
              <a:t>higher.</a:t>
            </a:r>
            <a:r>
              <a:rPr lang="en-US" sz="1400" spc="-30" dirty="0">
                <a:latin typeface="Georgia" panose="02040502050405020303" pitchFamily="18" charset="0"/>
                <a:cs typeface="Times New Roman"/>
              </a:rPr>
              <a:t> </a:t>
            </a:r>
            <a:r>
              <a:rPr lang="en-US" sz="1400" spc="-5" dirty="0">
                <a:latin typeface="Georgia" panose="02040502050405020303" pitchFamily="18" charset="0"/>
                <a:cs typeface="Times New Roman"/>
              </a:rPr>
              <a:t>These</a:t>
            </a:r>
            <a:r>
              <a:rPr lang="en-US" sz="1400" spc="-10" dirty="0">
                <a:latin typeface="Georgia" panose="02040502050405020303" pitchFamily="18" charset="0"/>
                <a:cs typeface="Times New Roman"/>
              </a:rPr>
              <a:t> </a:t>
            </a:r>
            <a:r>
              <a:rPr lang="en-US" sz="1400" spc="-5" dirty="0">
                <a:latin typeface="Georgia" panose="02040502050405020303" pitchFamily="18" charset="0"/>
                <a:cs typeface="Times New Roman"/>
              </a:rPr>
              <a:t>would </a:t>
            </a:r>
            <a:r>
              <a:rPr lang="en-US" sz="1400" dirty="0">
                <a:latin typeface="Georgia" panose="02040502050405020303" pitchFamily="18" charset="0"/>
                <a:cs typeface="Times New Roman"/>
              </a:rPr>
              <a:t>be risky </a:t>
            </a:r>
            <a:r>
              <a:rPr lang="en-US" sz="1400" spc="-5" dirty="0">
                <a:latin typeface="Georgia" panose="02040502050405020303" pitchFamily="18" charset="0"/>
                <a:cs typeface="Times New Roman"/>
              </a:rPr>
              <a:t>loans.</a:t>
            </a:r>
            <a:endParaRPr lang="en-US" sz="1400" dirty="0">
              <a:latin typeface="Georgia" panose="02040502050405020303" pitchFamily="18" charset="0"/>
              <a:cs typeface="Times New Roman"/>
            </a:endParaRPr>
          </a:p>
          <a:p>
            <a:pPr marL="304800" marR="149225" indent="-171450">
              <a:lnSpc>
                <a:spcPct val="100000"/>
              </a:lnSpc>
              <a:spcBef>
                <a:spcPts val="620"/>
              </a:spcBef>
              <a:buFont typeface="Arial" panose="020B0604020202020204" pitchFamily="34" charset="0"/>
              <a:buChar char="•"/>
              <a:tabLst>
                <a:tab pos="542290" algn="l"/>
                <a:tab pos="542925" algn="l"/>
              </a:tabLst>
            </a:pPr>
            <a:endParaRPr lang="en-US" sz="1400" spc="-10" dirty="0">
              <a:latin typeface="Georgia" panose="02040502050405020303" pitchFamily="18" charset="0"/>
              <a:cs typeface="Times New Roman"/>
            </a:endParaRPr>
          </a:p>
          <a:p>
            <a:pPr marL="304800" marR="149225" indent="-171450">
              <a:lnSpc>
                <a:spcPct val="100000"/>
              </a:lnSpc>
              <a:spcBef>
                <a:spcPts val="620"/>
              </a:spcBef>
              <a:buFont typeface="Arial" panose="020B0604020202020204" pitchFamily="34" charset="0"/>
              <a:buChar char="•"/>
              <a:tabLst>
                <a:tab pos="542290" algn="l"/>
                <a:tab pos="542925" algn="l"/>
              </a:tabLst>
            </a:pPr>
            <a:endParaRPr lang="en-US" sz="1400" dirty="0">
              <a:latin typeface="Georgia" panose="02040502050405020303" pitchFamily="18" charset="0"/>
              <a:cs typeface="Times New Roman"/>
            </a:endParaRPr>
          </a:p>
        </p:txBody>
      </p:sp>
    </p:spTree>
    <p:extLst>
      <p:ext uri="{BB962C8B-B14F-4D97-AF65-F5344CB8AC3E}">
        <p14:creationId xmlns:p14="http://schemas.microsoft.com/office/powerpoint/2010/main" val="1289351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59A01F-4DC2-B63C-4D54-C16C69E80F63}"/>
              </a:ext>
            </a:extLst>
          </p:cNvPr>
          <p:cNvSpPr>
            <a:spLocks noGrp="1"/>
          </p:cNvSpPr>
          <p:nvPr>
            <p:ph type="title"/>
          </p:nvPr>
        </p:nvSpPr>
        <p:spPr/>
        <p:txBody>
          <a:bodyPr>
            <a:normAutofit/>
          </a:bodyPr>
          <a:lstStyle/>
          <a:p>
            <a:r>
              <a:rPr lang="en-US" sz="4000" dirty="0">
                <a:latin typeface="Georgia" panose="02040502050405020303" pitchFamily="18" charset="0"/>
              </a:rPr>
              <a:t>DATA ANALYSIS - PURPOSE</a:t>
            </a:r>
            <a:endParaRPr lang="en-AE" sz="4000" dirty="0">
              <a:latin typeface="Georgia" panose="02040502050405020303" pitchFamily="18" charset="0"/>
            </a:endParaRPr>
          </a:p>
        </p:txBody>
      </p:sp>
      <p:sp>
        <p:nvSpPr>
          <p:cNvPr id="3" name="Text Placeholder 2">
            <a:extLst>
              <a:ext uri="{FF2B5EF4-FFF2-40B4-BE49-F238E27FC236}">
                <a16:creationId xmlns:a16="http://schemas.microsoft.com/office/drawing/2014/main" id="{F3448BD2-A60F-3EAE-32DA-4D8EBD3FA95A}"/>
              </a:ext>
            </a:extLst>
          </p:cNvPr>
          <p:cNvSpPr>
            <a:spLocks noGrp="1"/>
          </p:cNvSpPr>
          <p:nvPr>
            <p:ph type="body" idx="1"/>
          </p:nvPr>
        </p:nvSpPr>
        <p:spPr>
          <a:xfrm>
            <a:off x="3396254" y="1549877"/>
            <a:ext cx="5157787" cy="823912"/>
          </a:xfrm>
        </p:spPr>
        <p:txBody>
          <a:bodyPr>
            <a:normAutofit/>
          </a:bodyPr>
          <a:lstStyle/>
          <a:p>
            <a:r>
              <a:rPr lang="en-US" b="0" dirty="0">
                <a:latin typeface="Georgia" panose="02040502050405020303" pitchFamily="18" charset="0"/>
              </a:rPr>
              <a:t>Loan purpose vs Loan status</a:t>
            </a:r>
            <a:endParaRPr lang="en-AE" b="0" dirty="0">
              <a:latin typeface="Georgia" panose="02040502050405020303" pitchFamily="18" charset="0"/>
            </a:endParaRPr>
          </a:p>
        </p:txBody>
      </p:sp>
      <p:pic>
        <p:nvPicPr>
          <p:cNvPr id="11" name="Content Placeholder 10" descr="Chart&#10;&#10;Description automatically generated">
            <a:extLst>
              <a:ext uri="{FF2B5EF4-FFF2-40B4-BE49-F238E27FC236}">
                <a16:creationId xmlns:a16="http://schemas.microsoft.com/office/drawing/2014/main" id="{A84053BD-E23D-9DA3-C8D5-F695AF818C73}"/>
              </a:ext>
            </a:extLst>
          </p:cNvPr>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18814" y="2373789"/>
            <a:ext cx="5155652" cy="3684588"/>
          </a:xfrm>
        </p:spPr>
      </p:pic>
      <p:sp>
        <p:nvSpPr>
          <p:cNvPr id="13" name="TextBox 12">
            <a:extLst>
              <a:ext uri="{FF2B5EF4-FFF2-40B4-BE49-F238E27FC236}">
                <a16:creationId xmlns:a16="http://schemas.microsoft.com/office/drawing/2014/main" id="{0B06F75A-CC03-F20B-9F93-8C4FAC4DC204}"/>
              </a:ext>
            </a:extLst>
          </p:cNvPr>
          <p:cNvSpPr txBox="1"/>
          <p:nvPr/>
        </p:nvSpPr>
        <p:spPr>
          <a:xfrm>
            <a:off x="7240482" y="2682240"/>
            <a:ext cx="3793278" cy="2554545"/>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Georgia" panose="02040502050405020303" pitchFamily="18" charset="0"/>
              </a:rPr>
              <a:t>We see here that the maximum total number of loans approved are for debt consolidation followed by credit card.</a:t>
            </a:r>
          </a:p>
          <a:p>
            <a:pPr marL="285750" indent="-285750">
              <a:buFont typeface="Arial" panose="020B0604020202020204" pitchFamily="34" charset="0"/>
              <a:buChar char="•"/>
            </a:pPr>
            <a:r>
              <a:rPr lang="en-US" sz="2000" dirty="0">
                <a:latin typeface="Georgia" panose="02040502050405020303" pitchFamily="18" charset="0"/>
              </a:rPr>
              <a:t>We also see that the largest defaulters are for debt consolidation.</a:t>
            </a:r>
            <a:endParaRPr lang="en-AE" sz="2000" dirty="0">
              <a:latin typeface="Georgia" panose="02040502050405020303" pitchFamily="18" charset="0"/>
            </a:endParaRPr>
          </a:p>
        </p:txBody>
      </p:sp>
    </p:spTree>
    <p:extLst>
      <p:ext uri="{BB962C8B-B14F-4D97-AF65-F5344CB8AC3E}">
        <p14:creationId xmlns:p14="http://schemas.microsoft.com/office/powerpoint/2010/main" val="41014306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45599-9006-1D73-B648-3797AE54D749}"/>
              </a:ext>
            </a:extLst>
          </p:cNvPr>
          <p:cNvSpPr>
            <a:spLocks noGrp="1"/>
          </p:cNvSpPr>
          <p:nvPr>
            <p:ph type="title"/>
          </p:nvPr>
        </p:nvSpPr>
        <p:spPr/>
        <p:txBody>
          <a:bodyPr/>
          <a:lstStyle/>
          <a:p>
            <a:r>
              <a:rPr lang="en-US" dirty="0">
                <a:latin typeface="Georgia" panose="02040502050405020303" pitchFamily="18" charset="0"/>
              </a:rPr>
              <a:t>DATA ANALYSIS – GRADE</a:t>
            </a:r>
            <a:endParaRPr lang="en-AE" dirty="0">
              <a:latin typeface="Georgia" panose="02040502050405020303" pitchFamily="18" charset="0"/>
            </a:endParaRPr>
          </a:p>
        </p:txBody>
      </p:sp>
      <p:sp>
        <p:nvSpPr>
          <p:cNvPr id="3" name="Text Placeholder 2">
            <a:extLst>
              <a:ext uri="{FF2B5EF4-FFF2-40B4-BE49-F238E27FC236}">
                <a16:creationId xmlns:a16="http://schemas.microsoft.com/office/drawing/2014/main" id="{B4AA0FF1-EE16-1629-F83C-0E6836340F47}"/>
              </a:ext>
            </a:extLst>
          </p:cNvPr>
          <p:cNvSpPr>
            <a:spLocks noGrp="1"/>
          </p:cNvSpPr>
          <p:nvPr>
            <p:ph type="body" idx="1"/>
          </p:nvPr>
        </p:nvSpPr>
        <p:spPr>
          <a:xfrm>
            <a:off x="837185" y="1894364"/>
            <a:ext cx="3653535" cy="355123"/>
          </a:xfrm>
        </p:spPr>
        <p:txBody>
          <a:bodyPr>
            <a:normAutofit fontScale="92500" lnSpcReduction="20000"/>
          </a:bodyPr>
          <a:lstStyle/>
          <a:p>
            <a:r>
              <a:rPr lang="en-US" b="0" dirty="0">
                <a:latin typeface="Georgia" panose="02040502050405020303" pitchFamily="18" charset="0"/>
              </a:rPr>
              <a:t>Loan status vs Grade</a:t>
            </a:r>
            <a:endParaRPr lang="en-AE" b="0" dirty="0">
              <a:latin typeface="Georgia" panose="02040502050405020303" pitchFamily="18" charset="0"/>
            </a:endParaRPr>
          </a:p>
        </p:txBody>
      </p:sp>
      <p:sp>
        <p:nvSpPr>
          <p:cNvPr id="5" name="Text Placeholder 4">
            <a:extLst>
              <a:ext uri="{FF2B5EF4-FFF2-40B4-BE49-F238E27FC236}">
                <a16:creationId xmlns:a16="http://schemas.microsoft.com/office/drawing/2014/main" id="{FDDEB480-F2E3-240A-A4D1-A9F705CD8473}"/>
              </a:ext>
            </a:extLst>
          </p:cNvPr>
          <p:cNvSpPr>
            <a:spLocks noGrp="1"/>
          </p:cNvSpPr>
          <p:nvPr>
            <p:ph type="body" sz="quarter" idx="3"/>
          </p:nvPr>
        </p:nvSpPr>
        <p:spPr>
          <a:xfrm>
            <a:off x="6171627" y="1837531"/>
            <a:ext cx="5183188" cy="823912"/>
          </a:xfrm>
        </p:spPr>
        <p:txBody>
          <a:bodyPr>
            <a:normAutofit fontScale="92500" lnSpcReduction="20000"/>
          </a:bodyPr>
          <a:lstStyle/>
          <a:p>
            <a:pPr marL="342900" indent="-342900">
              <a:buFont typeface="Arial" panose="020B0604020202020204" pitchFamily="34" charset="0"/>
              <a:buChar char="•"/>
            </a:pPr>
            <a:r>
              <a:rPr lang="en-US" sz="1600" b="0" dirty="0">
                <a:latin typeface="Georgia" panose="02040502050405020303" pitchFamily="18" charset="0"/>
              </a:rPr>
              <a:t>Here we see that grade B has the most loan applications.</a:t>
            </a:r>
          </a:p>
          <a:p>
            <a:pPr marL="342900" indent="-342900">
              <a:buFont typeface="Arial" panose="020B0604020202020204" pitchFamily="34" charset="0"/>
              <a:buChar char="•"/>
            </a:pPr>
            <a:r>
              <a:rPr lang="en-US" sz="1600" b="0" dirty="0">
                <a:latin typeface="Georgia" panose="02040502050405020303" pitchFamily="18" charset="0"/>
              </a:rPr>
              <a:t>Loan defaulted is high for grade B and C.</a:t>
            </a:r>
          </a:p>
          <a:p>
            <a:pPr marL="342900" indent="-342900">
              <a:buFont typeface="Arial" panose="020B0604020202020204" pitchFamily="34" charset="0"/>
              <a:buChar char="•"/>
            </a:pPr>
            <a:endParaRPr lang="en-AE" sz="1200" b="0" dirty="0"/>
          </a:p>
        </p:txBody>
      </p:sp>
      <p:graphicFrame>
        <p:nvGraphicFramePr>
          <p:cNvPr id="25" name="Content Placeholder 24">
            <a:extLst>
              <a:ext uri="{FF2B5EF4-FFF2-40B4-BE49-F238E27FC236}">
                <a16:creationId xmlns:a16="http://schemas.microsoft.com/office/drawing/2014/main" id="{00008720-DA4F-9CCD-B3D9-483AB32EC294}"/>
              </a:ext>
            </a:extLst>
          </p:cNvPr>
          <p:cNvGraphicFramePr>
            <a:graphicFrameLocks noGrp="1"/>
          </p:cNvGraphicFramePr>
          <p:nvPr>
            <p:ph sz="half" idx="2"/>
            <p:extLst>
              <p:ext uri="{D42A27DB-BD31-4B8C-83A1-F6EECF244321}">
                <p14:modId xmlns:p14="http://schemas.microsoft.com/office/powerpoint/2010/main" val="1003310153"/>
              </p:ext>
            </p:extLst>
          </p:nvPr>
        </p:nvGraphicFramePr>
        <p:xfrm>
          <a:off x="862587" y="2808287"/>
          <a:ext cx="5157787" cy="3684588"/>
        </p:xfrm>
        <a:graphic>
          <a:graphicData uri="http://schemas.openxmlformats.org/drawingml/2006/chart">
            <c:chart xmlns:c="http://schemas.openxmlformats.org/drawingml/2006/chart" xmlns:r="http://schemas.openxmlformats.org/officeDocument/2006/relationships" r:id="rId2"/>
          </a:graphicData>
        </a:graphic>
      </p:graphicFrame>
      <p:pic>
        <p:nvPicPr>
          <p:cNvPr id="30" name="Content Placeholder 29" descr="Chart&#10;&#10;Description automatically generated with medium confidence">
            <a:extLst>
              <a:ext uri="{FF2B5EF4-FFF2-40B4-BE49-F238E27FC236}">
                <a16:creationId xmlns:a16="http://schemas.microsoft.com/office/drawing/2014/main" id="{A0A7376E-CBD7-C6BE-24B8-6B29AB81770E}"/>
              </a:ext>
            </a:extLst>
          </p:cNvPr>
          <p:cNvPicPr>
            <a:picLocks noGrp="1" noChangeAspect="1"/>
          </p:cNvPicPr>
          <p:nvPr>
            <p:ph sz="quarter" idx="4"/>
          </p:nvPr>
        </p:nvPicPr>
        <p:blipFill>
          <a:blip r:embed="rId3">
            <a:extLst>
              <a:ext uri="{28A0092B-C50C-407E-A947-70E740481C1C}">
                <a14:useLocalDpi xmlns:a14="http://schemas.microsoft.com/office/drawing/2010/main" val="0"/>
              </a:ext>
            </a:extLst>
          </a:blip>
          <a:stretch>
            <a:fillRect/>
          </a:stretch>
        </p:blipFill>
        <p:spPr>
          <a:xfrm>
            <a:off x="6171627" y="2808287"/>
            <a:ext cx="5180585" cy="3684588"/>
          </a:xfrm>
        </p:spPr>
      </p:pic>
    </p:spTree>
    <p:extLst>
      <p:ext uri="{BB962C8B-B14F-4D97-AF65-F5344CB8AC3E}">
        <p14:creationId xmlns:p14="http://schemas.microsoft.com/office/powerpoint/2010/main" val="74019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6ED7AA-4CB8-D77B-BF16-20D4A4753329}"/>
              </a:ext>
            </a:extLst>
          </p:cNvPr>
          <p:cNvSpPr>
            <a:spLocks noGrp="1"/>
          </p:cNvSpPr>
          <p:nvPr>
            <p:ph type="title"/>
          </p:nvPr>
        </p:nvSpPr>
        <p:spPr/>
        <p:txBody>
          <a:bodyPr/>
          <a:lstStyle/>
          <a:p>
            <a:r>
              <a:rPr lang="en-US" dirty="0">
                <a:latin typeface="Georgia" panose="02040502050405020303" pitchFamily="18" charset="0"/>
              </a:rPr>
              <a:t>DATA ANALYSIS- STATE</a:t>
            </a:r>
            <a:endParaRPr lang="en-AE" dirty="0">
              <a:latin typeface="Georgia" panose="02040502050405020303" pitchFamily="18" charset="0"/>
            </a:endParaRPr>
          </a:p>
        </p:txBody>
      </p:sp>
      <p:sp>
        <p:nvSpPr>
          <p:cNvPr id="3" name="Text Placeholder 2">
            <a:extLst>
              <a:ext uri="{FF2B5EF4-FFF2-40B4-BE49-F238E27FC236}">
                <a16:creationId xmlns:a16="http://schemas.microsoft.com/office/drawing/2014/main" id="{20712767-EFEE-9E0D-00CE-5EB370FAC903}"/>
              </a:ext>
            </a:extLst>
          </p:cNvPr>
          <p:cNvSpPr>
            <a:spLocks noGrp="1"/>
          </p:cNvSpPr>
          <p:nvPr>
            <p:ph type="body" idx="1"/>
          </p:nvPr>
        </p:nvSpPr>
        <p:spPr/>
        <p:txBody>
          <a:bodyPr>
            <a:normAutofit/>
          </a:bodyPr>
          <a:lstStyle/>
          <a:p>
            <a:pPr marL="342900" indent="-342900">
              <a:buFont typeface="Arial" panose="020B0604020202020204" pitchFamily="34" charset="0"/>
              <a:buChar char="•"/>
            </a:pPr>
            <a:r>
              <a:rPr lang="en-US" sz="1600" b="0" dirty="0">
                <a:latin typeface="Georgia" panose="02040502050405020303" pitchFamily="18" charset="0"/>
              </a:rPr>
              <a:t>Customers in CA state has most payers and most defaulters.</a:t>
            </a:r>
          </a:p>
          <a:p>
            <a:pPr marL="342900" indent="-342900">
              <a:buFont typeface="Arial" panose="020B0604020202020204" pitchFamily="34" charset="0"/>
              <a:buChar char="•"/>
            </a:pPr>
            <a:endParaRPr lang="en-AE" sz="1600" dirty="0">
              <a:latin typeface="Georgia" panose="02040502050405020303" pitchFamily="18" charset="0"/>
            </a:endParaRPr>
          </a:p>
        </p:txBody>
      </p:sp>
      <p:pic>
        <p:nvPicPr>
          <p:cNvPr id="29" name="Content Placeholder 28" descr="Chart&#10;&#10;Description automatically generated">
            <a:extLst>
              <a:ext uri="{FF2B5EF4-FFF2-40B4-BE49-F238E27FC236}">
                <a16:creationId xmlns:a16="http://schemas.microsoft.com/office/drawing/2014/main" id="{A599EADC-D82E-BA78-5E18-52E973426A9D}"/>
              </a:ext>
            </a:extLst>
          </p:cNvPr>
          <p:cNvPicPr>
            <a:picLocks noGrp="1" noChangeAspect="1"/>
          </p:cNvPicPr>
          <p:nvPr>
            <p:ph sz="quarter" idx="4"/>
          </p:nvPr>
        </p:nvPicPr>
        <p:blipFill>
          <a:blip r:embed="rId2">
            <a:extLst>
              <a:ext uri="{28A0092B-C50C-407E-A947-70E740481C1C}">
                <a14:useLocalDpi xmlns:a14="http://schemas.microsoft.com/office/drawing/2010/main" val="0"/>
              </a:ext>
            </a:extLst>
          </a:blip>
          <a:stretch>
            <a:fillRect/>
          </a:stretch>
        </p:blipFill>
        <p:spPr>
          <a:xfrm>
            <a:off x="6173501" y="2505075"/>
            <a:ext cx="5180585" cy="3684588"/>
          </a:xfrm>
        </p:spPr>
      </p:pic>
      <p:graphicFrame>
        <p:nvGraphicFramePr>
          <p:cNvPr id="33" name="Content Placeholder 32">
            <a:extLst>
              <a:ext uri="{FF2B5EF4-FFF2-40B4-BE49-F238E27FC236}">
                <a16:creationId xmlns:a16="http://schemas.microsoft.com/office/drawing/2014/main" id="{00008720-DA4F-9CCD-B3D9-483AB32EC294}"/>
              </a:ext>
            </a:extLst>
          </p:cNvPr>
          <p:cNvGraphicFramePr>
            <a:graphicFrameLocks noGrp="1"/>
          </p:cNvGraphicFramePr>
          <p:nvPr>
            <p:ph sz="half" idx="2"/>
          </p:nvPr>
        </p:nvGraphicFramePr>
        <p:xfrm>
          <a:off x="839788" y="2505075"/>
          <a:ext cx="5157787" cy="36845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4010292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395</TotalTime>
  <Words>460</Words>
  <Application>Microsoft Office PowerPoint</Application>
  <PresentationFormat>Widescreen</PresentationFormat>
  <Paragraphs>39</Paragraphs>
  <Slides>10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Arial</vt:lpstr>
      <vt:lpstr>Calibri</vt:lpstr>
      <vt:lpstr>Calibri Light</vt:lpstr>
      <vt:lpstr>Georgia</vt:lpstr>
      <vt:lpstr>Times New Roman</vt:lpstr>
      <vt:lpstr>Office Theme</vt:lpstr>
      <vt:lpstr>LENDING CLUB CASE STUDY</vt:lpstr>
      <vt:lpstr>Lending Club</vt:lpstr>
      <vt:lpstr>How is this EDA presented?</vt:lpstr>
      <vt:lpstr>DATA ANALYSIS</vt:lpstr>
      <vt:lpstr>DATA ANALYSIS - HOME OWNERSHIP</vt:lpstr>
      <vt:lpstr>DATA ANALYSIS – ANNUAL INCOME</vt:lpstr>
      <vt:lpstr>DATA ANALYSIS - PURPOSE</vt:lpstr>
      <vt:lpstr>DATA ANALYSIS – GRADE</vt:lpstr>
      <vt:lpstr>DATA ANALYSIS- STATE</vt:lpstr>
      <vt:lpstr>INSIGHTS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LENDING CLUB CASE STUDY</dc:title>
  <dc:creator>Shebli Yusuf</dc:creator>
  <cp:lastModifiedBy>Lavanya M</cp:lastModifiedBy>
  <cp:revision>2</cp:revision>
  <dcterms:created xsi:type="dcterms:W3CDTF">2022-08-09T18:06:30Z</dcterms:created>
  <dcterms:modified xsi:type="dcterms:W3CDTF">2022-08-10T09:41:36Z</dcterms:modified>
</cp:coreProperties>
</file>